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docx" ContentType="application/vnd.openxmlformats-officedocument.wordprocessingml.document"/>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9.xml" ContentType="application/vnd.openxmlformats-officedocument.presentationml.notesSlide+xml"/>
  <Override PartName="/ppt/charts/chart2.xml" ContentType="application/vnd.openxmlformats-officedocument.drawingml.chart+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0.xml" ContentType="application/vnd.openxmlformats-officedocument.presentationml.notesSlide+xml"/>
  <Override PartName="/ppt/charts/chart3.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84" r:id="rId3"/>
    <p:sldId id="286" r:id="rId4"/>
    <p:sldId id="287" r:id="rId5"/>
    <p:sldId id="288" r:id="rId6"/>
    <p:sldId id="285" r:id="rId7"/>
    <p:sldId id="289" r:id="rId8"/>
    <p:sldId id="290" r:id="rId9"/>
    <p:sldId id="291" r:id="rId10"/>
    <p:sldId id="292" r:id="rId11"/>
    <p:sldId id="293" r:id="rId12"/>
    <p:sldId id="295" r:id="rId13"/>
    <p:sldId id="296" r:id="rId14"/>
    <p:sldId id="297" r:id="rId15"/>
    <p:sldId id="294" r:id="rId16"/>
    <p:sldId id="298" r:id="rId17"/>
    <p:sldId id="300" r:id="rId18"/>
    <p:sldId id="299" r:id="rId19"/>
    <p:sldId id="301" r:id="rId20"/>
    <p:sldId id="302" r:id="rId21"/>
    <p:sldId id="303" r:id="rId22"/>
    <p:sldId id="304" r:id="rId23"/>
    <p:sldId id="305" r:id="rId24"/>
    <p:sldId id="306" r:id="rId25"/>
    <p:sldId id="330" r:id="rId26"/>
    <p:sldId id="331" r:id="rId27"/>
    <p:sldId id="307" r:id="rId28"/>
    <p:sldId id="308" r:id="rId29"/>
    <p:sldId id="309" r:id="rId30"/>
    <p:sldId id="310" r:id="rId31"/>
    <p:sldId id="311" r:id="rId32"/>
    <p:sldId id="312" r:id="rId33"/>
    <p:sldId id="313" r:id="rId34"/>
    <p:sldId id="314" r:id="rId35"/>
    <p:sldId id="315" r:id="rId36"/>
    <p:sldId id="321" r:id="rId37"/>
    <p:sldId id="322" r:id="rId38"/>
    <p:sldId id="323" r:id="rId39"/>
    <p:sldId id="316" r:id="rId40"/>
    <p:sldId id="317" r:id="rId41"/>
    <p:sldId id="324" r:id="rId42"/>
    <p:sldId id="325" r:id="rId43"/>
    <p:sldId id="326" r:id="rId44"/>
    <p:sldId id="327" r:id="rId45"/>
  </p:sldIdLst>
  <p:sldSz cx="9144000" cy="6858000" type="screen4x3"/>
  <p:notesSz cx="6858000" cy="9144000"/>
  <p:custDataLst>
    <p:tags r:id="rId4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C41"/>
    <a:srgbClr val="324A63"/>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72" autoAdjust="0"/>
    <p:restoredTop sz="82000" autoAdjust="0"/>
  </p:normalViewPr>
  <p:slideViewPr>
    <p:cSldViewPr snapToGrid="0" snapToObjects="1">
      <p:cViewPr varScale="1">
        <p:scale>
          <a:sx n="45" d="100"/>
          <a:sy n="45" d="100"/>
        </p:scale>
        <p:origin x="80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tags" Target="tags/tag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shape val="box"/>
        <c:axId val="1374437280"/>
        <c:axId val="1744033040"/>
        <c:axId val="1835711936"/>
      </c:bar3DChart>
      <c:catAx>
        <c:axId val="1374437280"/>
        <c:scaling>
          <c:orientation val="minMax"/>
        </c:scaling>
        <c:delete val="0"/>
        <c:axPos val="b"/>
        <c:numFmt formatCode="General" sourceLinked="1"/>
        <c:majorTickMark val="out"/>
        <c:minorTickMark val="none"/>
        <c:tickLblPos val="nextTo"/>
        <c:crossAx val="1744033040"/>
        <c:crosses val="autoZero"/>
        <c:auto val="1"/>
        <c:lblAlgn val="ctr"/>
        <c:lblOffset val="100"/>
        <c:noMultiLvlLbl val="0"/>
      </c:catAx>
      <c:valAx>
        <c:axId val="1744033040"/>
        <c:scaling>
          <c:orientation val="minMax"/>
        </c:scaling>
        <c:delete val="0"/>
        <c:axPos val="l"/>
        <c:majorGridlines/>
        <c:numFmt formatCode="General" sourceLinked="1"/>
        <c:majorTickMark val="out"/>
        <c:minorTickMark val="none"/>
        <c:tickLblPos val="nextTo"/>
        <c:crossAx val="1374437280"/>
        <c:crosses val="autoZero"/>
        <c:crossBetween val="between"/>
      </c:valAx>
      <c:serAx>
        <c:axId val="1835711936"/>
        <c:scaling>
          <c:orientation val="minMax"/>
        </c:scaling>
        <c:delete val="0"/>
        <c:axPos val="b"/>
        <c:majorTickMark val="out"/>
        <c:minorTickMark val="none"/>
        <c:tickLblPos val="nextTo"/>
        <c:crossAx val="1744033040"/>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52%</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Sheet1!$A$1:$A$3</c:f>
              <c:strCache>
                <c:ptCount val="3"/>
                <c:pt idx="0">
                  <c:v>Yes</c:v>
                </c:pt>
                <c:pt idx="1">
                  <c:v>No</c:v>
                </c:pt>
                <c:pt idx="2">
                  <c:v>Not sure</c:v>
                </c:pt>
              </c:strCache>
            </c:strRef>
          </c:cat>
          <c:val>
            <c:numRef>
              <c:f>Sheet1!$B$1:$B$3</c:f>
              <c:numCache>
                <c:formatCode>0%</c:formatCode>
                <c:ptCount val="3"/>
                <c:pt idx="0">
                  <c:v>0.52</c:v>
                </c:pt>
                <c:pt idx="1">
                  <c:v>0.31</c:v>
                </c:pt>
                <c:pt idx="2">
                  <c:v>0.17</c:v>
                </c:pt>
              </c:numCache>
            </c:numRef>
          </c:val>
        </c:ser>
        <c:dLbls>
          <c:showLegendKey val="0"/>
          <c:showVal val="0"/>
          <c:showCatName val="0"/>
          <c:showSerName val="0"/>
          <c:showPercent val="0"/>
          <c:showBubbleSize val="0"/>
        </c:dLbls>
        <c:gapWidth val="150"/>
        <c:shape val="cylinder"/>
        <c:axId val="1825675440"/>
        <c:axId val="1823837136"/>
        <c:axId val="0"/>
      </c:bar3DChart>
      <c:catAx>
        <c:axId val="1825675440"/>
        <c:scaling>
          <c:orientation val="minMax"/>
        </c:scaling>
        <c:delete val="0"/>
        <c:axPos val="b"/>
        <c:numFmt formatCode="General" sourceLinked="1"/>
        <c:majorTickMark val="out"/>
        <c:minorTickMark val="none"/>
        <c:tickLblPos val="nextTo"/>
        <c:spPr>
          <a:ln w="6350">
            <a:noFill/>
          </a:ln>
        </c:spPr>
        <c:crossAx val="1823837136"/>
        <c:crosses val="autoZero"/>
        <c:auto val="1"/>
        <c:lblAlgn val="ctr"/>
        <c:lblOffset val="100"/>
        <c:noMultiLvlLbl val="0"/>
      </c:catAx>
      <c:valAx>
        <c:axId val="1823837136"/>
        <c:scaling>
          <c:orientation val="minMax"/>
          <c:min val="0.0"/>
        </c:scaling>
        <c:delete val="0"/>
        <c:axPos val="l"/>
        <c:numFmt formatCode="0%" sourceLinked="1"/>
        <c:majorTickMark val="out"/>
        <c:minorTickMark val="none"/>
        <c:tickLblPos val="none"/>
        <c:spPr>
          <a:ln w="6350">
            <a:noFill/>
          </a:ln>
        </c:spPr>
        <c:crossAx val="1825675440"/>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0"/>
      <c:rotY val="0"/>
      <c:rAngAx val="0"/>
      <c:perspective val="60"/>
    </c:view3D>
    <c:floor>
      <c:thickness val="0"/>
    </c:floor>
    <c:sideWall>
      <c:thickness val="0"/>
    </c:sideWall>
    <c:backWall>
      <c:thickness val="0"/>
    </c:backWall>
    <c:plotArea>
      <c:layout>
        <c:manualLayout>
          <c:xMode val="edge"/>
          <c:yMode val="edge"/>
          <c:x val="0.00833333333333333"/>
          <c:y val="0.0716049382716049"/>
          <c:w val="0.991666666666667"/>
          <c:h val="0.759592495382522"/>
        </c:manualLayout>
      </c:layout>
      <c:bar3DChart>
        <c:barDir val="col"/>
        <c:grouping val="clustered"/>
        <c:varyColors val="1"/>
        <c:ser>
          <c:idx val="0"/>
          <c:order val="0"/>
          <c:tx>
            <c:strRef>
              <c:f>Sheet1!$B$1</c:f>
              <c:strCache>
                <c:ptCount val="1"/>
                <c:pt idx="0">
                  <c:v>82%</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Sheet1!$A$1:$A$3</c:f>
              <c:strCache>
                <c:ptCount val="3"/>
                <c:pt idx="0">
                  <c:v>Yes</c:v>
                </c:pt>
                <c:pt idx="1">
                  <c:v>No</c:v>
                </c:pt>
                <c:pt idx="2">
                  <c:v>Not sure</c:v>
                </c:pt>
              </c:strCache>
            </c:strRef>
          </c:cat>
          <c:val>
            <c:numRef>
              <c:f>Sheet1!$B$1:$B$3</c:f>
              <c:numCache>
                <c:formatCode>0%</c:formatCode>
                <c:ptCount val="3"/>
                <c:pt idx="0">
                  <c:v>0.82</c:v>
                </c:pt>
                <c:pt idx="1">
                  <c:v>0.11</c:v>
                </c:pt>
                <c:pt idx="2">
                  <c:v>0.07</c:v>
                </c:pt>
              </c:numCache>
            </c:numRef>
          </c:val>
        </c:ser>
        <c:dLbls>
          <c:showLegendKey val="0"/>
          <c:showVal val="0"/>
          <c:showCatName val="0"/>
          <c:showSerName val="0"/>
          <c:showPercent val="0"/>
          <c:showBubbleSize val="0"/>
        </c:dLbls>
        <c:gapWidth val="150"/>
        <c:shape val="cylinder"/>
        <c:axId val="1387136832"/>
        <c:axId val="1387138880"/>
        <c:axId val="0"/>
      </c:bar3DChart>
      <c:catAx>
        <c:axId val="1387136832"/>
        <c:scaling>
          <c:orientation val="minMax"/>
        </c:scaling>
        <c:delete val="0"/>
        <c:axPos val="b"/>
        <c:numFmt formatCode="General" sourceLinked="1"/>
        <c:majorTickMark val="out"/>
        <c:minorTickMark val="none"/>
        <c:tickLblPos val="nextTo"/>
        <c:spPr>
          <a:ln w="6350">
            <a:noFill/>
          </a:ln>
        </c:spPr>
        <c:crossAx val="1387138880"/>
        <c:crosses val="autoZero"/>
        <c:auto val="1"/>
        <c:lblAlgn val="ctr"/>
        <c:lblOffset val="100"/>
        <c:noMultiLvlLbl val="0"/>
      </c:catAx>
      <c:valAx>
        <c:axId val="1387138880"/>
        <c:scaling>
          <c:orientation val="minMax"/>
          <c:min val="0.0"/>
        </c:scaling>
        <c:delete val="0"/>
        <c:axPos val="l"/>
        <c:numFmt formatCode="0%" sourceLinked="1"/>
        <c:majorTickMark val="out"/>
        <c:minorTickMark val="none"/>
        <c:tickLblPos val="none"/>
        <c:spPr>
          <a:ln w="6350">
            <a:noFill/>
          </a:ln>
        </c:spPr>
        <c:crossAx val="1387136832"/>
        <c:crosses val="autoZero"/>
        <c:crossBetween val="between"/>
      </c:valAx>
    </c:plotArea>
    <c:plotVisOnly val="1"/>
    <c:dispBlanksAs val="span"/>
    <c:showDLblsOverMax val="0"/>
  </c:chart>
  <c:spPr>
    <a:noFill/>
    <a:ln w="6350">
      <a:noFill/>
    </a:ln>
  </c:spPr>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1FDA6A-4F07-0D4F-9E88-CEFD73BAF88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BFC6470E-032A-F84D-85FF-98078ABB16B2}">
      <dgm:prSet phldrT="[Text]"/>
      <dgm:spPr>
        <a:solidFill>
          <a:schemeClr val="accent2">
            <a:lumMod val="50000"/>
          </a:schemeClr>
        </a:solidFill>
      </dgm:spPr>
      <dgm:t>
        <a:bodyPr/>
        <a:lstStyle/>
        <a:p>
          <a:r>
            <a:rPr lang="en-US" dirty="0" smtClean="0"/>
            <a:t>Multiple Applications</a:t>
          </a:r>
          <a:endParaRPr lang="en-US" dirty="0"/>
        </a:p>
      </dgm:t>
    </dgm:pt>
    <dgm:pt modelId="{0DF5F4DB-3599-394B-8DEC-40045FF4D2B4}" type="parTrans" cxnId="{8F1AB073-8614-8748-95A0-7C02D69A32BC}">
      <dgm:prSet/>
      <dgm:spPr/>
      <dgm:t>
        <a:bodyPr/>
        <a:lstStyle/>
        <a:p>
          <a:endParaRPr lang="en-US"/>
        </a:p>
      </dgm:t>
    </dgm:pt>
    <dgm:pt modelId="{4C958A26-8472-AC4E-8BF1-DCB1B27963BD}" type="sibTrans" cxnId="{8F1AB073-8614-8748-95A0-7C02D69A32BC}">
      <dgm:prSet/>
      <dgm:spPr/>
      <dgm:t>
        <a:bodyPr/>
        <a:lstStyle/>
        <a:p>
          <a:endParaRPr lang="en-US"/>
        </a:p>
      </dgm:t>
    </dgm:pt>
    <dgm:pt modelId="{A8E6D635-1D7D-524E-A06B-F5F86CA22012}">
      <dgm:prSet/>
      <dgm:spPr>
        <a:solidFill>
          <a:schemeClr val="bg2">
            <a:lumMod val="90000"/>
          </a:schemeClr>
        </a:solidFill>
      </dgm:spPr>
      <dgm:t>
        <a:bodyPr/>
        <a:lstStyle/>
        <a:p>
          <a:r>
            <a:rPr lang="en-US" dirty="0" smtClean="0"/>
            <a:t>invented to allow processing time to be shared among active applications</a:t>
          </a:r>
        </a:p>
      </dgm:t>
    </dgm:pt>
    <dgm:pt modelId="{AE745A19-2E44-B14F-A6F0-A7F0940FAC1D}" type="parTrans" cxnId="{99524BF5-776F-FB44-9770-B2A0A442391B}">
      <dgm:prSet/>
      <dgm:spPr/>
      <dgm:t>
        <a:bodyPr/>
        <a:lstStyle/>
        <a:p>
          <a:endParaRPr lang="en-US"/>
        </a:p>
      </dgm:t>
    </dgm:pt>
    <dgm:pt modelId="{C2A87A22-A733-4745-95AD-90C744BEE680}" type="sibTrans" cxnId="{99524BF5-776F-FB44-9770-B2A0A442391B}">
      <dgm:prSet/>
      <dgm:spPr/>
      <dgm:t>
        <a:bodyPr/>
        <a:lstStyle/>
        <a:p>
          <a:endParaRPr lang="en-US"/>
        </a:p>
      </dgm:t>
    </dgm:pt>
    <dgm:pt modelId="{101BCE59-3EBE-B841-B815-9A8E0791CF6A}">
      <dgm:prSet/>
      <dgm:spPr/>
      <dgm:t>
        <a:bodyPr/>
        <a:lstStyle/>
        <a:p>
          <a:r>
            <a:rPr lang="en-US" dirty="0" smtClean="0"/>
            <a:t>Structured Applications</a:t>
          </a:r>
        </a:p>
      </dgm:t>
    </dgm:pt>
    <dgm:pt modelId="{7B67AA2E-CD68-CE46-8BB5-786CA4F33C89}" type="parTrans" cxnId="{6D4EBFFA-8E91-7347-9918-A170C1EB38EA}">
      <dgm:prSet/>
      <dgm:spPr/>
      <dgm:t>
        <a:bodyPr/>
        <a:lstStyle/>
        <a:p>
          <a:endParaRPr lang="en-US"/>
        </a:p>
      </dgm:t>
    </dgm:pt>
    <dgm:pt modelId="{2A6A3103-5EB4-1249-8961-7C35388B3012}" type="sibTrans" cxnId="{6D4EBFFA-8E91-7347-9918-A170C1EB38EA}">
      <dgm:prSet/>
      <dgm:spPr/>
      <dgm:t>
        <a:bodyPr/>
        <a:lstStyle/>
        <a:p>
          <a:endParaRPr lang="en-US"/>
        </a:p>
      </dgm:t>
    </dgm:pt>
    <dgm:pt modelId="{6B0517C7-4E5A-694D-BE55-A47A8D05B1A2}">
      <dgm:prSet/>
      <dgm:spPr/>
      <dgm:t>
        <a:bodyPr/>
        <a:lstStyle/>
        <a:p>
          <a:r>
            <a:rPr lang="en-US" dirty="0" smtClean="0"/>
            <a:t>extension of modular design and structured programming</a:t>
          </a:r>
        </a:p>
      </dgm:t>
    </dgm:pt>
    <dgm:pt modelId="{1BDD9158-04C7-A04C-9834-4F8C598C9F8C}" type="parTrans" cxnId="{AE1FDE51-D7D0-494D-8E85-DA6BD81D282C}">
      <dgm:prSet/>
      <dgm:spPr/>
      <dgm:t>
        <a:bodyPr/>
        <a:lstStyle/>
        <a:p>
          <a:endParaRPr lang="en-US"/>
        </a:p>
      </dgm:t>
    </dgm:pt>
    <dgm:pt modelId="{8C867362-BBC6-D547-8E8E-0EAE24DE45FE}" type="sibTrans" cxnId="{AE1FDE51-D7D0-494D-8E85-DA6BD81D282C}">
      <dgm:prSet/>
      <dgm:spPr/>
      <dgm:t>
        <a:bodyPr/>
        <a:lstStyle/>
        <a:p>
          <a:endParaRPr lang="en-US"/>
        </a:p>
      </dgm:t>
    </dgm:pt>
    <dgm:pt modelId="{5FAB8150-C3BB-FD4D-838A-B912D10D3CE8}">
      <dgm:prSet/>
      <dgm:spPr>
        <a:solidFill>
          <a:schemeClr val="accent3">
            <a:lumMod val="50000"/>
          </a:schemeClr>
        </a:solidFill>
      </dgm:spPr>
      <dgm:t>
        <a:bodyPr/>
        <a:lstStyle/>
        <a:p>
          <a:r>
            <a:rPr lang="en-US" dirty="0" smtClean="0"/>
            <a:t>Operating System Structure</a:t>
          </a:r>
        </a:p>
      </dgm:t>
    </dgm:pt>
    <dgm:pt modelId="{600AF336-F8E9-6543-94BB-0D6E3454A890}" type="parTrans" cxnId="{AD636FF0-82DD-B548-BFDE-C8DB9DE30B19}">
      <dgm:prSet/>
      <dgm:spPr/>
      <dgm:t>
        <a:bodyPr/>
        <a:lstStyle/>
        <a:p>
          <a:endParaRPr lang="en-US"/>
        </a:p>
      </dgm:t>
    </dgm:pt>
    <dgm:pt modelId="{8F8AF4AB-B239-2E41-88A8-A6EA1F65E3C9}" type="sibTrans" cxnId="{AD636FF0-82DD-B548-BFDE-C8DB9DE30B19}">
      <dgm:prSet/>
      <dgm:spPr/>
      <dgm:t>
        <a:bodyPr/>
        <a:lstStyle/>
        <a:p>
          <a:endParaRPr lang="en-US"/>
        </a:p>
      </dgm:t>
    </dgm:pt>
    <dgm:pt modelId="{E0B92144-1042-744C-8313-F0BD2A4A42B1}">
      <dgm:prSet/>
      <dgm:spPr>
        <a:solidFill>
          <a:schemeClr val="accent3">
            <a:lumMod val="60000"/>
            <a:lumOff val="40000"/>
          </a:schemeClr>
        </a:solidFill>
      </dgm:spPr>
      <dgm:t>
        <a:bodyPr/>
        <a:lstStyle/>
        <a:p>
          <a:r>
            <a:rPr lang="en-US" dirty="0" smtClean="0"/>
            <a:t>OS themselves implemented as a set of processes or threads</a:t>
          </a:r>
        </a:p>
      </dgm:t>
    </dgm:pt>
    <dgm:pt modelId="{1BD55ACB-0822-CD4F-B885-3FAB9ECA0FC6}" type="parTrans" cxnId="{414C026E-6C4B-1D49-9C54-D63E3828FD6C}">
      <dgm:prSet/>
      <dgm:spPr/>
      <dgm:t>
        <a:bodyPr/>
        <a:lstStyle/>
        <a:p>
          <a:endParaRPr lang="en-US"/>
        </a:p>
      </dgm:t>
    </dgm:pt>
    <dgm:pt modelId="{E0BB673D-7DE6-A541-9C19-4590F9C7CA05}" type="sibTrans" cxnId="{414C026E-6C4B-1D49-9C54-D63E3828FD6C}">
      <dgm:prSet/>
      <dgm:spPr/>
      <dgm:t>
        <a:bodyPr/>
        <a:lstStyle/>
        <a:p>
          <a:endParaRPr lang="en-US"/>
        </a:p>
      </dgm:t>
    </dgm:pt>
    <dgm:pt modelId="{B5DE52A4-5BAD-234E-8324-7F48BEFAEE24}" type="pres">
      <dgm:prSet presAssocID="{F21FDA6A-4F07-0D4F-9E88-CEFD73BAF888}" presName="diagram" presStyleCnt="0">
        <dgm:presLayoutVars>
          <dgm:chPref val="1"/>
          <dgm:dir/>
          <dgm:animOne val="branch"/>
          <dgm:animLvl val="lvl"/>
          <dgm:resizeHandles/>
        </dgm:presLayoutVars>
      </dgm:prSet>
      <dgm:spPr/>
      <dgm:t>
        <a:bodyPr/>
        <a:lstStyle/>
        <a:p>
          <a:endParaRPr lang="en-US"/>
        </a:p>
      </dgm:t>
    </dgm:pt>
    <dgm:pt modelId="{DD23D278-35B8-8141-B585-6DF97FD3ABBC}" type="pres">
      <dgm:prSet presAssocID="{BFC6470E-032A-F84D-85FF-98078ABB16B2}" presName="root" presStyleCnt="0"/>
      <dgm:spPr/>
    </dgm:pt>
    <dgm:pt modelId="{1C83C965-C16C-3548-8351-41D1CA562A67}" type="pres">
      <dgm:prSet presAssocID="{BFC6470E-032A-F84D-85FF-98078ABB16B2}" presName="rootComposite" presStyleCnt="0"/>
      <dgm:spPr/>
    </dgm:pt>
    <dgm:pt modelId="{F3BF7410-2C70-2A4A-9A15-E018E4826824}" type="pres">
      <dgm:prSet presAssocID="{BFC6470E-032A-F84D-85FF-98078ABB16B2}" presName="rootText" presStyleLbl="node1" presStyleIdx="0" presStyleCnt="3" custLinFactNeighborX="-92" custLinFactNeighborY="-45175"/>
      <dgm:spPr/>
      <dgm:t>
        <a:bodyPr/>
        <a:lstStyle/>
        <a:p>
          <a:endParaRPr lang="en-US"/>
        </a:p>
      </dgm:t>
    </dgm:pt>
    <dgm:pt modelId="{917ED4E3-2D56-4142-91BF-44FAE2150179}" type="pres">
      <dgm:prSet presAssocID="{BFC6470E-032A-F84D-85FF-98078ABB16B2}" presName="rootConnector" presStyleLbl="node1" presStyleIdx="0" presStyleCnt="3"/>
      <dgm:spPr/>
      <dgm:t>
        <a:bodyPr/>
        <a:lstStyle/>
        <a:p>
          <a:endParaRPr lang="en-US"/>
        </a:p>
      </dgm:t>
    </dgm:pt>
    <dgm:pt modelId="{D9E5D99C-A7D6-8742-A8EB-A4B056F0C6F6}" type="pres">
      <dgm:prSet presAssocID="{BFC6470E-032A-F84D-85FF-98078ABB16B2}" presName="childShape" presStyleCnt="0"/>
      <dgm:spPr/>
    </dgm:pt>
    <dgm:pt modelId="{88849F20-B33C-5C44-AFB9-0C414FE0E452}" type="pres">
      <dgm:prSet presAssocID="{AE745A19-2E44-B14F-A6F0-A7F0940FAC1D}" presName="Name13" presStyleLbl="parChTrans1D2" presStyleIdx="0" presStyleCnt="3"/>
      <dgm:spPr/>
      <dgm:t>
        <a:bodyPr/>
        <a:lstStyle/>
        <a:p>
          <a:endParaRPr lang="en-US"/>
        </a:p>
      </dgm:t>
    </dgm:pt>
    <dgm:pt modelId="{F1F4C278-EA79-A24A-BF1A-FFED1F757D29}" type="pres">
      <dgm:prSet presAssocID="{A8E6D635-1D7D-524E-A06B-F5F86CA22012}" presName="childText" presStyleLbl="bgAcc1" presStyleIdx="0" presStyleCnt="3" custScaleX="122365" custScaleY="126005" custLinFactNeighborX="-3780" custLinFactNeighborY="-54114">
        <dgm:presLayoutVars>
          <dgm:bulletEnabled val="1"/>
        </dgm:presLayoutVars>
      </dgm:prSet>
      <dgm:spPr/>
      <dgm:t>
        <a:bodyPr/>
        <a:lstStyle/>
        <a:p>
          <a:endParaRPr lang="en-US"/>
        </a:p>
      </dgm:t>
    </dgm:pt>
    <dgm:pt modelId="{04B6ABB0-5684-9B41-AC06-074DBD12A824}" type="pres">
      <dgm:prSet presAssocID="{101BCE59-3EBE-B841-B815-9A8E0791CF6A}" presName="root" presStyleCnt="0"/>
      <dgm:spPr/>
    </dgm:pt>
    <dgm:pt modelId="{2BAC21F6-10BA-E541-AB1A-6999144904FD}" type="pres">
      <dgm:prSet presAssocID="{101BCE59-3EBE-B841-B815-9A8E0791CF6A}" presName="rootComposite" presStyleCnt="0"/>
      <dgm:spPr/>
    </dgm:pt>
    <dgm:pt modelId="{0CE5ACD9-A885-F943-8BFF-063CFB705DFD}" type="pres">
      <dgm:prSet presAssocID="{101BCE59-3EBE-B841-B815-9A8E0791CF6A}" presName="rootText" presStyleLbl="node1" presStyleIdx="1" presStyleCnt="3"/>
      <dgm:spPr/>
      <dgm:t>
        <a:bodyPr/>
        <a:lstStyle/>
        <a:p>
          <a:endParaRPr lang="en-US"/>
        </a:p>
      </dgm:t>
    </dgm:pt>
    <dgm:pt modelId="{17B0E10E-D838-344A-8744-4EA0AE3512AA}" type="pres">
      <dgm:prSet presAssocID="{101BCE59-3EBE-B841-B815-9A8E0791CF6A}" presName="rootConnector" presStyleLbl="node1" presStyleIdx="1" presStyleCnt="3"/>
      <dgm:spPr/>
      <dgm:t>
        <a:bodyPr/>
        <a:lstStyle/>
        <a:p>
          <a:endParaRPr lang="en-US"/>
        </a:p>
      </dgm:t>
    </dgm:pt>
    <dgm:pt modelId="{5E86E13D-FCEC-B94D-B07C-E1FF54F44E87}" type="pres">
      <dgm:prSet presAssocID="{101BCE59-3EBE-B841-B815-9A8E0791CF6A}" presName="childShape" presStyleCnt="0"/>
      <dgm:spPr/>
    </dgm:pt>
    <dgm:pt modelId="{1ED9D157-9E28-F645-9843-B974AEE688A5}" type="pres">
      <dgm:prSet presAssocID="{1BDD9158-04C7-A04C-9834-4F8C598C9F8C}" presName="Name13" presStyleLbl="parChTrans1D2" presStyleIdx="1" presStyleCnt="3"/>
      <dgm:spPr/>
      <dgm:t>
        <a:bodyPr/>
        <a:lstStyle/>
        <a:p>
          <a:endParaRPr lang="en-US"/>
        </a:p>
      </dgm:t>
    </dgm:pt>
    <dgm:pt modelId="{B3885876-BC01-CE40-B4AF-B8DD35B11E00}" type="pres">
      <dgm:prSet presAssocID="{6B0517C7-4E5A-694D-BE55-A47A8D05B1A2}" presName="childText" presStyleLbl="bgAcc1" presStyleIdx="1" presStyleCnt="3" custScaleX="115365" custScaleY="125588">
        <dgm:presLayoutVars>
          <dgm:bulletEnabled val="1"/>
        </dgm:presLayoutVars>
      </dgm:prSet>
      <dgm:spPr/>
      <dgm:t>
        <a:bodyPr/>
        <a:lstStyle/>
        <a:p>
          <a:endParaRPr lang="en-US"/>
        </a:p>
      </dgm:t>
    </dgm:pt>
    <dgm:pt modelId="{A2D3D08C-D2D1-A448-83B1-6F15B7FC0563}" type="pres">
      <dgm:prSet presAssocID="{5FAB8150-C3BB-FD4D-838A-B912D10D3CE8}" presName="root" presStyleCnt="0"/>
      <dgm:spPr/>
    </dgm:pt>
    <dgm:pt modelId="{5250BEDC-3E31-9148-80D0-A3299449B34B}" type="pres">
      <dgm:prSet presAssocID="{5FAB8150-C3BB-FD4D-838A-B912D10D3CE8}" presName="rootComposite" presStyleCnt="0"/>
      <dgm:spPr/>
    </dgm:pt>
    <dgm:pt modelId="{AB58CB0B-9A79-FB46-B44A-123C202FA944}" type="pres">
      <dgm:prSet presAssocID="{5FAB8150-C3BB-FD4D-838A-B912D10D3CE8}" presName="rootText" presStyleLbl="node1" presStyleIdx="2" presStyleCnt="3" custLinFactNeighborX="-2005" custLinFactNeighborY="55021"/>
      <dgm:spPr/>
      <dgm:t>
        <a:bodyPr/>
        <a:lstStyle/>
        <a:p>
          <a:endParaRPr lang="en-US"/>
        </a:p>
      </dgm:t>
    </dgm:pt>
    <dgm:pt modelId="{78630B86-8B91-0740-B5D3-E4F93B9FD356}" type="pres">
      <dgm:prSet presAssocID="{5FAB8150-C3BB-FD4D-838A-B912D10D3CE8}" presName="rootConnector" presStyleLbl="node1" presStyleIdx="2" presStyleCnt="3"/>
      <dgm:spPr/>
      <dgm:t>
        <a:bodyPr/>
        <a:lstStyle/>
        <a:p>
          <a:endParaRPr lang="en-US"/>
        </a:p>
      </dgm:t>
    </dgm:pt>
    <dgm:pt modelId="{1F579191-683E-C643-BEEA-8D725679033E}" type="pres">
      <dgm:prSet presAssocID="{5FAB8150-C3BB-FD4D-838A-B912D10D3CE8}" presName="childShape" presStyleCnt="0"/>
      <dgm:spPr/>
    </dgm:pt>
    <dgm:pt modelId="{43D5D9E6-EF4D-F346-B286-0A0EDC9D6387}" type="pres">
      <dgm:prSet presAssocID="{1BD55ACB-0822-CD4F-B885-3FAB9ECA0FC6}" presName="Name13" presStyleLbl="parChTrans1D2" presStyleIdx="2" presStyleCnt="3"/>
      <dgm:spPr/>
      <dgm:t>
        <a:bodyPr/>
        <a:lstStyle/>
        <a:p>
          <a:endParaRPr lang="en-US"/>
        </a:p>
      </dgm:t>
    </dgm:pt>
    <dgm:pt modelId="{B128BA17-BE6B-384D-BBE0-54B7B122AB84}" type="pres">
      <dgm:prSet presAssocID="{E0B92144-1042-744C-8313-F0BD2A4A42B1}" presName="childText" presStyleLbl="bgAcc1" presStyleIdx="2" presStyleCnt="3" custScaleX="114568" custScaleY="125588" custLinFactNeighborX="3742" custLinFactNeighborY="75601">
        <dgm:presLayoutVars>
          <dgm:bulletEnabled val="1"/>
        </dgm:presLayoutVars>
      </dgm:prSet>
      <dgm:spPr/>
      <dgm:t>
        <a:bodyPr/>
        <a:lstStyle/>
        <a:p>
          <a:endParaRPr lang="en-US"/>
        </a:p>
      </dgm:t>
    </dgm:pt>
  </dgm:ptLst>
  <dgm:cxnLst>
    <dgm:cxn modelId="{AE1FDE51-D7D0-494D-8E85-DA6BD81D282C}" srcId="{101BCE59-3EBE-B841-B815-9A8E0791CF6A}" destId="{6B0517C7-4E5A-694D-BE55-A47A8D05B1A2}" srcOrd="0" destOrd="0" parTransId="{1BDD9158-04C7-A04C-9834-4F8C598C9F8C}" sibTransId="{8C867362-BBC6-D547-8E8E-0EAE24DE45FE}"/>
    <dgm:cxn modelId="{403AC47B-F5B9-4013-B63B-23E99B2B85EB}" type="presOf" srcId="{A8E6D635-1D7D-524E-A06B-F5F86CA22012}" destId="{F1F4C278-EA79-A24A-BF1A-FFED1F757D29}" srcOrd="0" destOrd="0" presId="urn:microsoft.com/office/officeart/2005/8/layout/hierarchy3"/>
    <dgm:cxn modelId="{448FDAA1-866B-4D5D-9375-1D3B2FE3DC7D}" type="presOf" srcId="{5FAB8150-C3BB-FD4D-838A-B912D10D3CE8}" destId="{AB58CB0B-9A79-FB46-B44A-123C202FA944}" srcOrd="0" destOrd="0" presId="urn:microsoft.com/office/officeart/2005/8/layout/hierarchy3"/>
    <dgm:cxn modelId="{8F1AB073-8614-8748-95A0-7C02D69A32BC}" srcId="{F21FDA6A-4F07-0D4F-9E88-CEFD73BAF888}" destId="{BFC6470E-032A-F84D-85FF-98078ABB16B2}" srcOrd="0" destOrd="0" parTransId="{0DF5F4DB-3599-394B-8DEC-40045FF4D2B4}" sibTransId="{4C958A26-8472-AC4E-8BF1-DCB1B27963BD}"/>
    <dgm:cxn modelId="{88980D86-0EE7-4344-A594-AE14906B770F}" type="presOf" srcId="{5FAB8150-C3BB-FD4D-838A-B912D10D3CE8}" destId="{78630B86-8B91-0740-B5D3-E4F93B9FD356}" srcOrd="1" destOrd="0" presId="urn:microsoft.com/office/officeart/2005/8/layout/hierarchy3"/>
    <dgm:cxn modelId="{99524BF5-776F-FB44-9770-B2A0A442391B}" srcId="{BFC6470E-032A-F84D-85FF-98078ABB16B2}" destId="{A8E6D635-1D7D-524E-A06B-F5F86CA22012}" srcOrd="0" destOrd="0" parTransId="{AE745A19-2E44-B14F-A6F0-A7F0940FAC1D}" sibTransId="{C2A87A22-A733-4745-95AD-90C744BEE680}"/>
    <dgm:cxn modelId="{DB29364E-5F7B-415C-8919-5356B2DB9315}" type="presOf" srcId="{F21FDA6A-4F07-0D4F-9E88-CEFD73BAF888}" destId="{B5DE52A4-5BAD-234E-8324-7F48BEFAEE24}" srcOrd="0" destOrd="0" presId="urn:microsoft.com/office/officeart/2005/8/layout/hierarchy3"/>
    <dgm:cxn modelId="{8438E5E9-9CB1-4B0C-8880-BF9DDB22259F}" type="presOf" srcId="{AE745A19-2E44-B14F-A6F0-A7F0940FAC1D}" destId="{88849F20-B33C-5C44-AFB9-0C414FE0E452}" srcOrd="0" destOrd="0" presId="urn:microsoft.com/office/officeart/2005/8/layout/hierarchy3"/>
    <dgm:cxn modelId="{87B885F2-B26F-4DFC-A7DA-3A23EAF44156}" type="presOf" srcId="{1BD55ACB-0822-CD4F-B885-3FAB9ECA0FC6}" destId="{43D5D9E6-EF4D-F346-B286-0A0EDC9D6387}" srcOrd="0" destOrd="0" presId="urn:microsoft.com/office/officeart/2005/8/layout/hierarchy3"/>
    <dgm:cxn modelId="{414C026E-6C4B-1D49-9C54-D63E3828FD6C}" srcId="{5FAB8150-C3BB-FD4D-838A-B912D10D3CE8}" destId="{E0B92144-1042-744C-8313-F0BD2A4A42B1}" srcOrd="0" destOrd="0" parTransId="{1BD55ACB-0822-CD4F-B885-3FAB9ECA0FC6}" sibTransId="{E0BB673D-7DE6-A541-9C19-4590F9C7CA05}"/>
    <dgm:cxn modelId="{AD636FF0-82DD-B548-BFDE-C8DB9DE30B19}" srcId="{F21FDA6A-4F07-0D4F-9E88-CEFD73BAF888}" destId="{5FAB8150-C3BB-FD4D-838A-B912D10D3CE8}" srcOrd="2" destOrd="0" parTransId="{600AF336-F8E9-6543-94BB-0D6E3454A890}" sibTransId="{8F8AF4AB-B239-2E41-88A8-A6EA1F65E3C9}"/>
    <dgm:cxn modelId="{94FC337E-A65C-4FA6-A7F2-1E298288CC49}" type="presOf" srcId="{101BCE59-3EBE-B841-B815-9A8E0791CF6A}" destId="{17B0E10E-D838-344A-8744-4EA0AE3512AA}" srcOrd="1" destOrd="0" presId="urn:microsoft.com/office/officeart/2005/8/layout/hierarchy3"/>
    <dgm:cxn modelId="{69D7DBE1-7FC5-438E-B034-8BF497864965}" type="presOf" srcId="{BFC6470E-032A-F84D-85FF-98078ABB16B2}" destId="{917ED4E3-2D56-4142-91BF-44FAE2150179}" srcOrd="1" destOrd="0" presId="urn:microsoft.com/office/officeart/2005/8/layout/hierarchy3"/>
    <dgm:cxn modelId="{5013BF6C-465A-478E-BDEF-E78C9E41C7DA}" type="presOf" srcId="{6B0517C7-4E5A-694D-BE55-A47A8D05B1A2}" destId="{B3885876-BC01-CE40-B4AF-B8DD35B11E00}" srcOrd="0" destOrd="0" presId="urn:microsoft.com/office/officeart/2005/8/layout/hierarchy3"/>
    <dgm:cxn modelId="{891A7863-E149-4188-B7D8-70CBE791608C}" type="presOf" srcId="{BFC6470E-032A-F84D-85FF-98078ABB16B2}" destId="{F3BF7410-2C70-2A4A-9A15-E018E4826824}" srcOrd="0" destOrd="0" presId="urn:microsoft.com/office/officeart/2005/8/layout/hierarchy3"/>
    <dgm:cxn modelId="{3345DDAC-38E1-4F21-AFA6-1AF66E12D1BC}" type="presOf" srcId="{101BCE59-3EBE-B841-B815-9A8E0791CF6A}" destId="{0CE5ACD9-A885-F943-8BFF-063CFB705DFD}" srcOrd="0" destOrd="0" presId="urn:microsoft.com/office/officeart/2005/8/layout/hierarchy3"/>
    <dgm:cxn modelId="{0C922C67-ABD8-4627-ADA0-03D619DC386B}" type="presOf" srcId="{E0B92144-1042-744C-8313-F0BD2A4A42B1}" destId="{B128BA17-BE6B-384D-BBE0-54B7B122AB84}" srcOrd="0" destOrd="0" presId="urn:microsoft.com/office/officeart/2005/8/layout/hierarchy3"/>
    <dgm:cxn modelId="{6D4EBFFA-8E91-7347-9918-A170C1EB38EA}" srcId="{F21FDA6A-4F07-0D4F-9E88-CEFD73BAF888}" destId="{101BCE59-3EBE-B841-B815-9A8E0791CF6A}" srcOrd="1" destOrd="0" parTransId="{7B67AA2E-CD68-CE46-8BB5-786CA4F33C89}" sibTransId="{2A6A3103-5EB4-1249-8961-7C35388B3012}"/>
    <dgm:cxn modelId="{BC526987-5C72-4A2B-AECE-3171EBEC14CB}" type="presOf" srcId="{1BDD9158-04C7-A04C-9834-4F8C598C9F8C}" destId="{1ED9D157-9E28-F645-9843-B974AEE688A5}" srcOrd="0" destOrd="0" presId="urn:microsoft.com/office/officeart/2005/8/layout/hierarchy3"/>
    <dgm:cxn modelId="{D724E6D2-0846-4A81-9C38-422A82627F4F}" type="presParOf" srcId="{B5DE52A4-5BAD-234E-8324-7F48BEFAEE24}" destId="{DD23D278-35B8-8141-B585-6DF97FD3ABBC}" srcOrd="0" destOrd="0" presId="urn:microsoft.com/office/officeart/2005/8/layout/hierarchy3"/>
    <dgm:cxn modelId="{72FBC113-CB25-45D6-9AD3-CFA276CF480A}" type="presParOf" srcId="{DD23D278-35B8-8141-B585-6DF97FD3ABBC}" destId="{1C83C965-C16C-3548-8351-41D1CA562A67}" srcOrd="0" destOrd="0" presId="urn:microsoft.com/office/officeart/2005/8/layout/hierarchy3"/>
    <dgm:cxn modelId="{16E976CF-F461-4531-A8AB-EC08120D0CA4}" type="presParOf" srcId="{1C83C965-C16C-3548-8351-41D1CA562A67}" destId="{F3BF7410-2C70-2A4A-9A15-E018E4826824}" srcOrd="0" destOrd="0" presId="urn:microsoft.com/office/officeart/2005/8/layout/hierarchy3"/>
    <dgm:cxn modelId="{F64979E1-57EF-4263-B710-66D1FBBCC4CF}" type="presParOf" srcId="{1C83C965-C16C-3548-8351-41D1CA562A67}" destId="{917ED4E3-2D56-4142-91BF-44FAE2150179}" srcOrd="1" destOrd="0" presId="urn:microsoft.com/office/officeart/2005/8/layout/hierarchy3"/>
    <dgm:cxn modelId="{60BF1872-1A59-4646-920E-6D3E98F35DD7}" type="presParOf" srcId="{DD23D278-35B8-8141-B585-6DF97FD3ABBC}" destId="{D9E5D99C-A7D6-8742-A8EB-A4B056F0C6F6}" srcOrd="1" destOrd="0" presId="urn:microsoft.com/office/officeart/2005/8/layout/hierarchy3"/>
    <dgm:cxn modelId="{D67626ED-8D51-423B-8A69-8B296F18D854}" type="presParOf" srcId="{D9E5D99C-A7D6-8742-A8EB-A4B056F0C6F6}" destId="{88849F20-B33C-5C44-AFB9-0C414FE0E452}" srcOrd="0" destOrd="0" presId="urn:microsoft.com/office/officeart/2005/8/layout/hierarchy3"/>
    <dgm:cxn modelId="{567F0700-CC55-4189-9D6C-911A628CE9F1}" type="presParOf" srcId="{D9E5D99C-A7D6-8742-A8EB-A4B056F0C6F6}" destId="{F1F4C278-EA79-A24A-BF1A-FFED1F757D29}" srcOrd="1" destOrd="0" presId="urn:microsoft.com/office/officeart/2005/8/layout/hierarchy3"/>
    <dgm:cxn modelId="{267B3F05-39D2-4C3B-8879-533098F44A6D}" type="presParOf" srcId="{B5DE52A4-5BAD-234E-8324-7F48BEFAEE24}" destId="{04B6ABB0-5684-9B41-AC06-074DBD12A824}" srcOrd="1" destOrd="0" presId="urn:microsoft.com/office/officeart/2005/8/layout/hierarchy3"/>
    <dgm:cxn modelId="{CF8DD886-4ED2-4C58-A4E1-73FE1CC90CFC}" type="presParOf" srcId="{04B6ABB0-5684-9B41-AC06-074DBD12A824}" destId="{2BAC21F6-10BA-E541-AB1A-6999144904FD}" srcOrd="0" destOrd="0" presId="urn:microsoft.com/office/officeart/2005/8/layout/hierarchy3"/>
    <dgm:cxn modelId="{A748A648-9698-43D7-90F0-1021AFC688FF}" type="presParOf" srcId="{2BAC21F6-10BA-E541-AB1A-6999144904FD}" destId="{0CE5ACD9-A885-F943-8BFF-063CFB705DFD}" srcOrd="0" destOrd="0" presId="urn:microsoft.com/office/officeart/2005/8/layout/hierarchy3"/>
    <dgm:cxn modelId="{EAFFCACE-A82A-4805-8AD4-699CD087E003}" type="presParOf" srcId="{2BAC21F6-10BA-E541-AB1A-6999144904FD}" destId="{17B0E10E-D838-344A-8744-4EA0AE3512AA}" srcOrd="1" destOrd="0" presId="urn:microsoft.com/office/officeart/2005/8/layout/hierarchy3"/>
    <dgm:cxn modelId="{FF0C3515-05C3-4EB6-9BB6-8FD79C9557DC}" type="presParOf" srcId="{04B6ABB0-5684-9B41-AC06-074DBD12A824}" destId="{5E86E13D-FCEC-B94D-B07C-E1FF54F44E87}" srcOrd="1" destOrd="0" presId="urn:microsoft.com/office/officeart/2005/8/layout/hierarchy3"/>
    <dgm:cxn modelId="{A6DB14B5-43A7-4576-BAEF-50FCD3D8A51F}" type="presParOf" srcId="{5E86E13D-FCEC-B94D-B07C-E1FF54F44E87}" destId="{1ED9D157-9E28-F645-9843-B974AEE688A5}" srcOrd="0" destOrd="0" presId="urn:microsoft.com/office/officeart/2005/8/layout/hierarchy3"/>
    <dgm:cxn modelId="{F5DE0223-E79C-458F-AA5F-96D8EBD43A73}" type="presParOf" srcId="{5E86E13D-FCEC-B94D-B07C-E1FF54F44E87}" destId="{B3885876-BC01-CE40-B4AF-B8DD35B11E00}" srcOrd="1" destOrd="0" presId="urn:microsoft.com/office/officeart/2005/8/layout/hierarchy3"/>
    <dgm:cxn modelId="{5D5AED40-07DF-493A-AC2E-0900BE10318D}" type="presParOf" srcId="{B5DE52A4-5BAD-234E-8324-7F48BEFAEE24}" destId="{A2D3D08C-D2D1-A448-83B1-6F15B7FC0563}" srcOrd="2" destOrd="0" presId="urn:microsoft.com/office/officeart/2005/8/layout/hierarchy3"/>
    <dgm:cxn modelId="{642C51E9-C99E-4254-B43C-70CFEE154120}" type="presParOf" srcId="{A2D3D08C-D2D1-A448-83B1-6F15B7FC0563}" destId="{5250BEDC-3E31-9148-80D0-A3299449B34B}" srcOrd="0" destOrd="0" presId="urn:microsoft.com/office/officeart/2005/8/layout/hierarchy3"/>
    <dgm:cxn modelId="{7697418E-ED5B-4324-BBFA-B793772621F1}" type="presParOf" srcId="{5250BEDC-3E31-9148-80D0-A3299449B34B}" destId="{AB58CB0B-9A79-FB46-B44A-123C202FA944}" srcOrd="0" destOrd="0" presId="urn:microsoft.com/office/officeart/2005/8/layout/hierarchy3"/>
    <dgm:cxn modelId="{ECAD021C-D244-4F79-992B-C0AC519D5B00}" type="presParOf" srcId="{5250BEDC-3E31-9148-80D0-A3299449B34B}" destId="{78630B86-8B91-0740-B5D3-E4F93B9FD356}" srcOrd="1" destOrd="0" presId="urn:microsoft.com/office/officeart/2005/8/layout/hierarchy3"/>
    <dgm:cxn modelId="{01469CBE-8963-4C06-AC5A-D0A83ED5020D}" type="presParOf" srcId="{A2D3D08C-D2D1-A448-83B1-6F15B7FC0563}" destId="{1F579191-683E-C643-BEEA-8D725679033E}" srcOrd="1" destOrd="0" presId="urn:microsoft.com/office/officeart/2005/8/layout/hierarchy3"/>
    <dgm:cxn modelId="{AE1AE8B3-7270-4A13-8588-23D01E8000AA}" type="presParOf" srcId="{1F579191-683E-C643-BEEA-8D725679033E}" destId="{43D5D9E6-EF4D-F346-B286-0A0EDC9D6387}" srcOrd="0" destOrd="0" presId="urn:microsoft.com/office/officeart/2005/8/layout/hierarchy3"/>
    <dgm:cxn modelId="{A43226FB-2242-467F-80FB-023421225F24}" type="presParOf" srcId="{1F579191-683E-C643-BEEA-8D725679033E}" destId="{B128BA17-BE6B-384D-BBE0-54B7B122AB8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13F4EE-7D10-DD41-B07C-4241F7924867}"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089281B8-1D5E-334A-A921-5425AAEB96AE}">
      <dgm:prSet/>
      <dgm:spPr>
        <a:solidFill>
          <a:schemeClr val="accent1"/>
        </a:solidFill>
      </dgm:spPr>
      <dgm:t>
        <a:bodyPr/>
        <a:lstStyle/>
        <a:p>
          <a:pPr rtl="0"/>
          <a:r>
            <a:rPr lang="en-NZ" dirty="0" smtClean="0"/>
            <a:t>A variable that has an integer value upon which only three operations are defined:</a:t>
          </a:r>
          <a:endParaRPr lang="en-US" dirty="0"/>
        </a:p>
      </dgm:t>
    </dgm:pt>
    <dgm:pt modelId="{E0980B7B-60AC-5E49-9B7D-344FC211FD30}" type="parTrans" cxnId="{3E788187-53C4-9C46-85FD-C314878B1C40}">
      <dgm:prSet/>
      <dgm:spPr/>
      <dgm:t>
        <a:bodyPr/>
        <a:lstStyle/>
        <a:p>
          <a:endParaRPr lang="en-US"/>
        </a:p>
      </dgm:t>
    </dgm:pt>
    <dgm:pt modelId="{F308D1D0-AC0A-AC41-8CDB-E4DC577760E9}" type="sibTrans" cxnId="{3E788187-53C4-9C46-85FD-C314878B1C40}">
      <dgm:prSet/>
      <dgm:spPr>
        <a:solidFill>
          <a:schemeClr val="bg2">
            <a:lumMod val="50000"/>
          </a:schemeClr>
        </a:solidFill>
        <a:ln>
          <a:solidFill>
            <a:schemeClr val="bg2">
              <a:lumMod val="50000"/>
            </a:schemeClr>
          </a:solidFill>
        </a:ln>
      </dgm:spPr>
      <dgm:t>
        <a:bodyPr/>
        <a:lstStyle/>
        <a:p>
          <a:endParaRPr lang="en-US"/>
        </a:p>
      </dgm:t>
    </dgm:pt>
    <dgm:pt modelId="{B14D91FF-8F47-D044-A103-069347FEDDCC}">
      <dgm:prSet/>
      <dgm:spPr>
        <a:solidFill>
          <a:schemeClr val="bg1"/>
        </a:solidFill>
        <a:ln>
          <a:solidFill>
            <a:schemeClr val="accent1"/>
          </a:solidFill>
        </a:ln>
      </dgm:spPr>
      <dgm:t>
        <a:bodyPr/>
        <a:lstStyle/>
        <a:p>
          <a:pPr rtl="0"/>
          <a:r>
            <a:rPr lang="en-US" dirty="0" smtClean="0">
              <a:solidFill>
                <a:schemeClr val="tx1"/>
              </a:solidFill>
            </a:rPr>
            <a:t>There is no way to inspect or manipulate semaphores other than these three operations</a:t>
          </a:r>
          <a:endParaRPr lang="en-US" dirty="0">
            <a:solidFill>
              <a:schemeClr val="tx1"/>
            </a:solidFill>
          </a:endParaRPr>
        </a:p>
      </dgm:t>
    </dgm:pt>
    <dgm:pt modelId="{AAE804C8-636A-1940-9B5A-197E4D37778E}" type="parTrans" cxnId="{EC52A4C6-FEA3-F346-8F3A-784B57F7DA2B}">
      <dgm:prSet/>
      <dgm:spPr/>
      <dgm:t>
        <a:bodyPr/>
        <a:lstStyle/>
        <a:p>
          <a:endParaRPr lang="en-US"/>
        </a:p>
      </dgm:t>
    </dgm:pt>
    <dgm:pt modelId="{E34039F6-7DBC-A44C-9BA7-37F2A18BBB2B}" type="sibTrans" cxnId="{EC52A4C6-FEA3-F346-8F3A-784B57F7DA2B}">
      <dgm:prSet/>
      <dgm:spPr/>
      <dgm:t>
        <a:bodyPr/>
        <a:lstStyle/>
        <a:p>
          <a:endParaRPr lang="en-US"/>
        </a:p>
      </dgm:t>
    </dgm:pt>
    <dgm:pt modelId="{AD854760-70DC-A04A-A103-8027AD61B020}" type="pres">
      <dgm:prSet presAssocID="{7B13F4EE-7D10-DD41-B07C-4241F7924867}" presName="Name0" presStyleCnt="0">
        <dgm:presLayoutVars>
          <dgm:dir/>
          <dgm:animLvl val="lvl"/>
          <dgm:resizeHandles val="exact"/>
        </dgm:presLayoutVars>
      </dgm:prSet>
      <dgm:spPr/>
      <dgm:t>
        <a:bodyPr/>
        <a:lstStyle/>
        <a:p>
          <a:endParaRPr lang="en-US"/>
        </a:p>
      </dgm:t>
    </dgm:pt>
    <dgm:pt modelId="{2E7045FB-CA55-064F-AA0C-6100FAE9FF99}" type="pres">
      <dgm:prSet presAssocID="{089281B8-1D5E-334A-A921-5425AAEB96AE}" presName="linNode" presStyleCnt="0"/>
      <dgm:spPr/>
    </dgm:pt>
    <dgm:pt modelId="{A5BFAE56-92D1-0448-968F-7C14E98DE1E2}" type="pres">
      <dgm:prSet presAssocID="{089281B8-1D5E-334A-A921-5425AAEB96AE}" presName="parentText" presStyleLbl="node1" presStyleIdx="0" presStyleCnt="1" custLinFactNeighborY="4167">
        <dgm:presLayoutVars>
          <dgm:chMax val="1"/>
          <dgm:bulletEnabled val="1"/>
        </dgm:presLayoutVars>
      </dgm:prSet>
      <dgm:spPr/>
      <dgm:t>
        <a:bodyPr/>
        <a:lstStyle/>
        <a:p>
          <a:endParaRPr lang="en-US"/>
        </a:p>
      </dgm:t>
    </dgm:pt>
    <dgm:pt modelId="{F4A463BE-2AEC-964C-BF35-ED24FA6317AE}" type="pres">
      <dgm:prSet presAssocID="{089281B8-1D5E-334A-A921-5425AAEB96AE}" presName="descendantText" presStyleLbl="alignAccFollowNode1" presStyleIdx="0" presStyleCnt="1">
        <dgm:presLayoutVars>
          <dgm:bulletEnabled val="1"/>
        </dgm:presLayoutVars>
      </dgm:prSet>
      <dgm:spPr/>
      <dgm:t>
        <a:bodyPr/>
        <a:lstStyle/>
        <a:p>
          <a:endParaRPr lang="en-US"/>
        </a:p>
      </dgm:t>
    </dgm:pt>
  </dgm:ptLst>
  <dgm:cxnLst>
    <dgm:cxn modelId="{826380BD-56FD-4111-BC8A-178BC6C5EAA8}" type="presOf" srcId="{B14D91FF-8F47-D044-A103-069347FEDDCC}" destId="{F4A463BE-2AEC-964C-BF35-ED24FA6317AE}" srcOrd="0" destOrd="0" presId="urn:microsoft.com/office/officeart/2005/8/layout/vList5"/>
    <dgm:cxn modelId="{EC52A4C6-FEA3-F346-8F3A-784B57F7DA2B}" srcId="{089281B8-1D5E-334A-A921-5425AAEB96AE}" destId="{B14D91FF-8F47-D044-A103-069347FEDDCC}" srcOrd="0" destOrd="0" parTransId="{AAE804C8-636A-1940-9B5A-197E4D37778E}" sibTransId="{E34039F6-7DBC-A44C-9BA7-37F2A18BBB2B}"/>
    <dgm:cxn modelId="{3E788187-53C4-9C46-85FD-C314878B1C40}" srcId="{7B13F4EE-7D10-DD41-B07C-4241F7924867}" destId="{089281B8-1D5E-334A-A921-5425AAEB96AE}" srcOrd="0" destOrd="0" parTransId="{E0980B7B-60AC-5E49-9B7D-344FC211FD30}" sibTransId="{F308D1D0-AC0A-AC41-8CDB-E4DC577760E9}"/>
    <dgm:cxn modelId="{709E2FA2-242B-47E3-8F1C-0E90E88177AC}" type="presOf" srcId="{089281B8-1D5E-334A-A921-5425AAEB96AE}" destId="{A5BFAE56-92D1-0448-968F-7C14E98DE1E2}" srcOrd="0" destOrd="0" presId="urn:microsoft.com/office/officeart/2005/8/layout/vList5"/>
    <dgm:cxn modelId="{EB5BE962-3CEC-4E1F-B2D2-05BFCD0B867E}" type="presOf" srcId="{7B13F4EE-7D10-DD41-B07C-4241F7924867}" destId="{AD854760-70DC-A04A-A103-8027AD61B020}" srcOrd="0" destOrd="0" presId="urn:microsoft.com/office/officeart/2005/8/layout/vList5"/>
    <dgm:cxn modelId="{174297FA-3F02-40AC-A6B1-C090DF802609}" type="presParOf" srcId="{AD854760-70DC-A04A-A103-8027AD61B020}" destId="{2E7045FB-CA55-064F-AA0C-6100FAE9FF99}" srcOrd="0" destOrd="0" presId="urn:microsoft.com/office/officeart/2005/8/layout/vList5"/>
    <dgm:cxn modelId="{CCF7DBBE-61D6-4B03-9B31-F571634EA92F}" type="presParOf" srcId="{2E7045FB-CA55-064F-AA0C-6100FAE9FF99}" destId="{A5BFAE56-92D1-0448-968F-7C14E98DE1E2}" srcOrd="0" destOrd="0" presId="urn:microsoft.com/office/officeart/2005/8/layout/vList5"/>
    <dgm:cxn modelId="{DF17C4E9-6454-447E-91A8-D36C23B809F4}" type="presParOf" srcId="{2E7045FB-CA55-064F-AA0C-6100FAE9FF99}" destId="{F4A463BE-2AEC-964C-BF35-ED24FA6317A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78A990-084D-244A-ABFA-1DBDCB28F056}"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0CD498C7-3DDE-0C46-9AE3-319907EB4EE7}">
      <dgm:prSet/>
      <dgm:spPr>
        <a:solidFill>
          <a:schemeClr val="accent3">
            <a:lumMod val="50000"/>
          </a:schemeClr>
        </a:solidFill>
        <a:ln>
          <a:solidFill>
            <a:schemeClr val="bg1"/>
          </a:solidFill>
        </a:ln>
      </dgm:spPr>
      <dgm:t>
        <a:bodyPr/>
        <a:lstStyle/>
        <a:p>
          <a:pPr rtl="0"/>
          <a:r>
            <a:rPr lang="en-US" dirty="0" smtClean="0"/>
            <a:t>Local data variables are accessible only by the monitor’s procedures and not by any external procedure</a:t>
          </a:r>
          <a:endParaRPr lang="en-US" dirty="0"/>
        </a:p>
      </dgm:t>
    </dgm:pt>
    <dgm:pt modelId="{8D950DE2-9FCB-674D-9547-FD7F92868FDF}" type="parTrans" cxnId="{9060B13E-EB83-584D-AC05-258206B1E1DC}">
      <dgm:prSet/>
      <dgm:spPr/>
      <dgm:t>
        <a:bodyPr/>
        <a:lstStyle/>
        <a:p>
          <a:endParaRPr lang="en-US"/>
        </a:p>
      </dgm:t>
    </dgm:pt>
    <dgm:pt modelId="{5CE9E49E-63E3-924D-9DA4-CE09FF92C74D}" type="sibTrans" cxnId="{9060B13E-EB83-584D-AC05-258206B1E1DC}">
      <dgm:prSet/>
      <dgm:spPr/>
      <dgm:t>
        <a:bodyPr/>
        <a:lstStyle/>
        <a:p>
          <a:endParaRPr lang="en-US"/>
        </a:p>
      </dgm:t>
    </dgm:pt>
    <dgm:pt modelId="{8EA9CC64-AB13-CE41-A069-63201EE90D17}">
      <dgm:prSet/>
      <dgm:spPr>
        <a:solidFill>
          <a:schemeClr val="accent5">
            <a:lumMod val="50000"/>
          </a:schemeClr>
        </a:solidFill>
        <a:ln>
          <a:solidFill>
            <a:schemeClr val="bg1"/>
          </a:solidFill>
        </a:ln>
      </dgm:spPr>
      <dgm:t>
        <a:bodyPr/>
        <a:lstStyle/>
        <a:p>
          <a:pPr rtl="0"/>
          <a:r>
            <a:rPr lang="en-US" dirty="0" smtClean="0"/>
            <a:t>Process enters monitor by invoking one of its procedures</a:t>
          </a:r>
          <a:endParaRPr lang="en-US" dirty="0"/>
        </a:p>
      </dgm:t>
    </dgm:pt>
    <dgm:pt modelId="{B8F14AB4-9BCB-FB49-B1D5-5A4A82657B1D}" type="parTrans" cxnId="{2A8E4868-B2DB-2F49-A4A5-95FEC4EF9A34}">
      <dgm:prSet/>
      <dgm:spPr/>
      <dgm:t>
        <a:bodyPr/>
        <a:lstStyle/>
        <a:p>
          <a:endParaRPr lang="en-US"/>
        </a:p>
      </dgm:t>
    </dgm:pt>
    <dgm:pt modelId="{10A7DE3D-0A3F-A145-95C0-0BF97558CB2F}" type="sibTrans" cxnId="{2A8E4868-B2DB-2F49-A4A5-95FEC4EF9A34}">
      <dgm:prSet/>
      <dgm:spPr/>
      <dgm:t>
        <a:bodyPr/>
        <a:lstStyle/>
        <a:p>
          <a:endParaRPr lang="en-US"/>
        </a:p>
      </dgm:t>
    </dgm:pt>
    <dgm:pt modelId="{6E91142C-36C5-A64D-8E23-3E1F763F275F}">
      <dgm:prSet/>
      <dgm:spPr>
        <a:solidFill>
          <a:schemeClr val="accent1">
            <a:lumMod val="75000"/>
          </a:schemeClr>
        </a:solidFill>
        <a:ln>
          <a:solidFill>
            <a:schemeClr val="bg1"/>
          </a:solidFill>
        </a:ln>
      </dgm:spPr>
      <dgm:t>
        <a:bodyPr/>
        <a:lstStyle/>
        <a:p>
          <a:pPr rtl="0"/>
          <a:r>
            <a:rPr lang="en-US" dirty="0" smtClean="0"/>
            <a:t>Only one process may be executing in the monitor at a time</a:t>
          </a:r>
          <a:endParaRPr lang="en-US" dirty="0"/>
        </a:p>
      </dgm:t>
    </dgm:pt>
    <dgm:pt modelId="{0CE164C2-1D94-CD4E-99FA-05E077D244EE}" type="parTrans" cxnId="{087B68F7-DC65-3E4E-9C58-622EDA633B35}">
      <dgm:prSet/>
      <dgm:spPr/>
      <dgm:t>
        <a:bodyPr/>
        <a:lstStyle/>
        <a:p>
          <a:endParaRPr lang="en-US"/>
        </a:p>
      </dgm:t>
    </dgm:pt>
    <dgm:pt modelId="{4E5A11BF-DB4A-C947-B5E9-A877E3978015}" type="sibTrans" cxnId="{087B68F7-DC65-3E4E-9C58-622EDA633B35}">
      <dgm:prSet/>
      <dgm:spPr/>
      <dgm:t>
        <a:bodyPr/>
        <a:lstStyle/>
        <a:p>
          <a:endParaRPr lang="en-US"/>
        </a:p>
      </dgm:t>
    </dgm:pt>
    <dgm:pt modelId="{93D5CD29-E19E-DD4B-A1C4-624BCFD6A397}" type="pres">
      <dgm:prSet presAssocID="{6978A990-084D-244A-ABFA-1DBDCB28F056}" presName="Name0" presStyleCnt="0">
        <dgm:presLayoutVars>
          <dgm:dir/>
          <dgm:animLvl val="lvl"/>
          <dgm:resizeHandles val="exact"/>
        </dgm:presLayoutVars>
      </dgm:prSet>
      <dgm:spPr/>
      <dgm:t>
        <a:bodyPr/>
        <a:lstStyle/>
        <a:p>
          <a:endParaRPr lang="en-US"/>
        </a:p>
      </dgm:t>
    </dgm:pt>
    <dgm:pt modelId="{43AA21C6-2510-9145-98F9-F76937106F86}" type="pres">
      <dgm:prSet presAssocID="{6E91142C-36C5-A64D-8E23-3E1F763F275F}" presName="boxAndChildren" presStyleCnt="0"/>
      <dgm:spPr/>
    </dgm:pt>
    <dgm:pt modelId="{D12AA6B8-84E5-7B4E-8638-00D328B45D77}" type="pres">
      <dgm:prSet presAssocID="{6E91142C-36C5-A64D-8E23-3E1F763F275F}" presName="parentTextBox" presStyleLbl="node1" presStyleIdx="0" presStyleCnt="3"/>
      <dgm:spPr/>
      <dgm:t>
        <a:bodyPr/>
        <a:lstStyle/>
        <a:p>
          <a:endParaRPr lang="en-US"/>
        </a:p>
      </dgm:t>
    </dgm:pt>
    <dgm:pt modelId="{9BC2A5BB-A071-FE45-BC35-8CF516A8F244}" type="pres">
      <dgm:prSet presAssocID="{10A7DE3D-0A3F-A145-95C0-0BF97558CB2F}" presName="sp" presStyleCnt="0"/>
      <dgm:spPr/>
    </dgm:pt>
    <dgm:pt modelId="{D832BF20-84F1-384A-B33B-276AD9740FCA}" type="pres">
      <dgm:prSet presAssocID="{8EA9CC64-AB13-CE41-A069-63201EE90D17}" presName="arrowAndChildren" presStyleCnt="0"/>
      <dgm:spPr/>
    </dgm:pt>
    <dgm:pt modelId="{8579B117-7007-874B-B7B6-BBD102E64284}" type="pres">
      <dgm:prSet presAssocID="{8EA9CC64-AB13-CE41-A069-63201EE90D17}" presName="parentTextArrow" presStyleLbl="node1" presStyleIdx="1" presStyleCnt="3"/>
      <dgm:spPr/>
      <dgm:t>
        <a:bodyPr/>
        <a:lstStyle/>
        <a:p>
          <a:endParaRPr lang="en-US"/>
        </a:p>
      </dgm:t>
    </dgm:pt>
    <dgm:pt modelId="{40D8F817-2054-104D-A800-9C1471B90625}" type="pres">
      <dgm:prSet presAssocID="{5CE9E49E-63E3-924D-9DA4-CE09FF92C74D}" presName="sp" presStyleCnt="0"/>
      <dgm:spPr/>
    </dgm:pt>
    <dgm:pt modelId="{72A56203-72A4-6447-8BA8-907A3A7C67DE}" type="pres">
      <dgm:prSet presAssocID="{0CD498C7-3DDE-0C46-9AE3-319907EB4EE7}" presName="arrowAndChildren" presStyleCnt="0"/>
      <dgm:spPr/>
    </dgm:pt>
    <dgm:pt modelId="{3C7C1CF7-7300-9441-8B88-36609FBE0526}" type="pres">
      <dgm:prSet presAssocID="{0CD498C7-3DDE-0C46-9AE3-319907EB4EE7}" presName="parentTextArrow" presStyleLbl="node1" presStyleIdx="2" presStyleCnt="3"/>
      <dgm:spPr/>
      <dgm:t>
        <a:bodyPr/>
        <a:lstStyle/>
        <a:p>
          <a:endParaRPr lang="en-US"/>
        </a:p>
      </dgm:t>
    </dgm:pt>
  </dgm:ptLst>
  <dgm:cxnLst>
    <dgm:cxn modelId="{087B68F7-DC65-3E4E-9C58-622EDA633B35}" srcId="{6978A990-084D-244A-ABFA-1DBDCB28F056}" destId="{6E91142C-36C5-A64D-8E23-3E1F763F275F}" srcOrd="2" destOrd="0" parTransId="{0CE164C2-1D94-CD4E-99FA-05E077D244EE}" sibTransId="{4E5A11BF-DB4A-C947-B5E9-A877E3978015}"/>
    <dgm:cxn modelId="{DC3229D6-BC82-2F46-85FF-7D8AD191A2A4}" type="presOf" srcId="{6978A990-084D-244A-ABFA-1DBDCB28F056}" destId="{93D5CD29-E19E-DD4B-A1C4-624BCFD6A397}" srcOrd="0" destOrd="0" presId="urn:microsoft.com/office/officeart/2005/8/layout/process4"/>
    <dgm:cxn modelId="{7C27D3F5-F376-984A-9ADF-BC898C251346}" type="presOf" srcId="{6E91142C-36C5-A64D-8E23-3E1F763F275F}" destId="{D12AA6B8-84E5-7B4E-8638-00D328B45D77}" srcOrd="0" destOrd="0" presId="urn:microsoft.com/office/officeart/2005/8/layout/process4"/>
    <dgm:cxn modelId="{C2934D1D-213A-BE43-B445-0A73851A7E76}" type="presOf" srcId="{0CD498C7-3DDE-0C46-9AE3-319907EB4EE7}" destId="{3C7C1CF7-7300-9441-8B88-36609FBE0526}" srcOrd="0" destOrd="0" presId="urn:microsoft.com/office/officeart/2005/8/layout/process4"/>
    <dgm:cxn modelId="{3784D0A0-1FE6-3A43-A3CA-C41D8FEE16E6}" type="presOf" srcId="{8EA9CC64-AB13-CE41-A069-63201EE90D17}" destId="{8579B117-7007-874B-B7B6-BBD102E64284}" srcOrd="0" destOrd="0" presId="urn:microsoft.com/office/officeart/2005/8/layout/process4"/>
    <dgm:cxn modelId="{2A8E4868-B2DB-2F49-A4A5-95FEC4EF9A34}" srcId="{6978A990-084D-244A-ABFA-1DBDCB28F056}" destId="{8EA9CC64-AB13-CE41-A069-63201EE90D17}" srcOrd="1" destOrd="0" parTransId="{B8F14AB4-9BCB-FB49-B1D5-5A4A82657B1D}" sibTransId="{10A7DE3D-0A3F-A145-95C0-0BF97558CB2F}"/>
    <dgm:cxn modelId="{9060B13E-EB83-584D-AC05-258206B1E1DC}" srcId="{6978A990-084D-244A-ABFA-1DBDCB28F056}" destId="{0CD498C7-3DDE-0C46-9AE3-319907EB4EE7}" srcOrd="0" destOrd="0" parTransId="{8D950DE2-9FCB-674D-9547-FD7F92868FDF}" sibTransId="{5CE9E49E-63E3-924D-9DA4-CE09FF92C74D}"/>
    <dgm:cxn modelId="{1B8BDAA8-15E7-2540-8D76-B5865EA0185D}" type="presParOf" srcId="{93D5CD29-E19E-DD4B-A1C4-624BCFD6A397}" destId="{43AA21C6-2510-9145-98F9-F76937106F86}" srcOrd="0" destOrd="0" presId="urn:microsoft.com/office/officeart/2005/8/layout/process4"/>
    <dgm:cxn modelId="{8D0F0DAD-5A3A-3E4A-BDFA-AE0A82DCDFE8}" type="presParOf" srcId="{43AA21C6-2510-9145-98F9-F76937106F86}" destId="{D12AA6B8-84E5-7B4E-8638-00D328B45D77}" srcOrd="0" destOrd="0" presId="urn:microsoft.com/office/officeart/2005/8/layout/process4"/>
    <dgm:cxn modelId="{A640DE2C-12A2-8342-82B9-2AE881D2B16B}" type="presParOf" srcId="{93D5CD29-E19E-DD4B-A1C4-624BCFD6A397}" destId="{9BC2A5BB-A071-FE45-BC35-8CF516A8F244}" srcOrd="1" destOrd="0" presId="urn:microsoft.com/office/officeart/2005/8/layout/process4"/>
    <dgm:cxn modelId="{D0A9B5E1-CF0B-804E-A4C4-79BAE82844E9}" type="presParOf" srcId="{93D5CD29-E19E-DD4B-A1C4-624BCFD6A397}" destId="{D832BF20-84F1-384A-B33B-276AD9740FCA}" srcOrd="2" destOrd="0" presId="urn:microsoft.com/office/officeart/2005/8/layout/process4"/>
    <dgm:cxn modelId="{1866A1F9-0BCD-5541-A34F-9D34D932A090}" type="presParOf" srcId="{D832BF20-84F1-384A-B33B-276AD9740FCA}" destId="{8579B117-7007-874B-B7B6-BBD102E64284}" srcOrd="0" destOrd="0" presId="urn:microsoft.com/office/officeart/2005/8/layout/process4"/>
    <dgm:cxn modelId="{F6DE84D1-57DD-FF42-BC25-369E6FD25912}" type="presParOf" srcId="{93D5CD29-E19E-DD4B-A1C4-624BCFD6A397}" destId="{40D8F817-2054-104D-A800-9C1471B90625}" srcOrd="3" destOrd="0" presId="urn:microsoft.com/office/officeart/2005/8/layout/process4"/>
    <dgm:cxn modelId="{9711977F-B788-D646-B637-68BF8F07C99B}" type="presParOf" srcId="{93D5CD29-E19E-DD4B-A1C4-624BCFD6A397}" destId="{72A56203-72A4-6447-8BA8-907A3A7C67DE}" srcOrd="4" destOrd="0" presId="urn:microsoft.com/office/officeart/2005/8/layout/process4"/>
    <dgm:cxn modelId="{0025DD01-0B60-BA4D-91B9-C039997B64A7}" type="presParOf" srcId="{72A56203-72A4-6447-8BA8-907A3A7C67DE}" destId="{3C7C1CF7-7300-9441-8B88-36609FBE052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DD884E-63E6-1444-A88B-CD7D08E920B1}"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3835C9AF-C8B8-1C4B-9620-F1414EB1BBA6}">
      <dgm:prSet/>
      <dgm:spPr/>
      <dgm:t>
        <a:bodyPr/>
        <a:lstStyle/>
        <a:p>
          <a:pPr rtl="0"/>
          <a:r>
            <a:rPr lang="en-US" dirty="0" smtClean="0"/>
            <a:t>Messages are sent to a shared data structure consisting of queues that can temporarily hold messages</a:t>
          </a:r>
          <a:endParaRPr lang="en-US" dirty="0"/>
        </a:p>
      </dgm:t>
    </dgm:pt>
    <dgm:pt modelId="{D30EA9A2-157A-A94A-B794-891764C3925E}" type="parTrans" cxnId="{7D7BC587-81CE-5B40-BBC5-50A1A3C512ED}">
      <dgm:prSet/>
      <dgm:spPr/>
      <dgm:t>
        <a:bodyPr/>
        <a:lstStyle/>
        <a:p>
          <a:endParaRPr lang="en-US"/>
        </a:p>
      </dgm:t>
    </dgm:pt>
    <dgm:pt modelId="{EF07625C-3D8A-134E-9342-F205810A8C9A}" type="sibTrans" cxnId="{7D7BC587-81CE-5B40-BBC5-50A1A3C512ED}">
      <dgm:prSet/>
      <dgm:spPr>
        <a:solidFill>
          <a:schemeClr val="accent6"/>
        </a:solidFill>
      </dgm:spPr>
      <dgm:t>
        <a:bodyPr/>
        <a:lstStyle/>
        <a:p>
          <a:endParaRPr lang="en-US"/>
        </a:p>
      </dgm:t>
    </dgm:pt>
    <dgm:pt modelId="{8B723089-3212-E34B-B778-BE7311279152}">
      <dgm:prSet custT="1"/>
      <dgm:spPr/>
      <dgm:t>
        <a:bodyPr/>
        <a:lstStyle/>
        <a:p>
          <a:pPr rtl="0"/>
          <a:r>
            <a:rPr lang="en-US" sz="2300" dirty="0" smtClean="0"/>
            <a:t>Queues are referred to as </a:t>
          </a:r>
          <a:r>
            <a:rPr lang="en-US" sz="2300" i="1" dirty="0" smtClean="0"/>
            <a:t>mailboxes</a:t>
          </a:r>
          <a:endParaRPr lang="en-US" sz="2300" i="1" dirty="0"/>
        </a:p>
      </dgm:t>
    </dgm:pt>
    <dgm:pt modelId="{E44D4AF3-D810-924E-AE2E-3B93991C0F5E}" type="parTrans" cxnId="{C9E23825-C7E2-7D4A-9B06-ABCD730A26DC}">
      <dgm:prSet/>
      <dgm:spPr/>
      <dgm:t>
        <a:bodyPr/>
        <a:lstStyle/>
        <a:p>
          <a:endParaRPr lang="en-US"/>
        </a:p>
      </dgm:t>
    </dgm:pt>
    <dgm:pt modelId="{92F3AE1F-7CF4-0E4E-AD92-CC9DDA51D05A}" type="sibTrans" cxnId="{C9E23825-C7E2-7D4A-9B06-ABCD730A26DC}">
      <dgm:prSet/>
      <dgm:spPr>
        <a:solidFill>
          <a:schemeClr val="accent6"/>
        </a:solidFill>
      </dgm:spPr>
      <dgm:t>
        <a:bodyPr/>
        <a:lstStyle/>
        <a:p>
          <a:endParaRPr lang="en-US"/>
        </a:p>
      </dgm:t>
    </dgm:pt>
    <dgm:pt modelId="{14800147-5EB0-A046-ACFA-A00F2E46BB2A}">
      <dgm:prSet/>
      <dgm:spPr/>
      <dgm:t>
        <a:bodyPr/>
        <a:lstStyle/>
        <a:p>
          <a:pPr rtl="0"/>
          <a:r>
            <a:rPr lang="en-US" dirty="0" smtClean="0"/>
            <a:t>One process sends a message to the mailbox and the other process picks up the message from the mailbox</a:t>
          </a:r>
          <a:endParaRPr lang="en-US" dirty="0"/>
        </a:p>
      </dgm:t>
    </dgm:pt>
    <dgm:pt modelId="{FD0168C6-54B9-894A-94DF-8791D73DEE01}" type="parTrans" cxnId="{DCE40618-414B-D941-BDEA-4FE6C4DA8C16}">
      <dgm:prSet/>
      <dgm:spPr/>
      <dgm:t>
        <a:bodyPr/>
        <a:lstStyle/>
        <a:p>
          <a:endParaRPr lang="en-US"/>
        </a:p>
      </dgm:t>
    </dgm:pt>
    <dgm:pt modelId="{FD890C16-4CAC-9942-8041-EA6A38E243FC}" type="sibTrans" cxnId="{DCE40618-414B-D941-BDEA-4FE6C4DA8C16}">
      <dgm:prSet/>
      <dgm:spPr>
        <a:solidFill>
          <a:schemeClr val="accent6"/>
        </a:solidFill>
      </dgm:spPr>
      <dgm:t>
        <a:bodyPr/>
        <a:lstStyle/>
        <a:p>
          <a:endParaRPr lang="en-US"/>
        </a:p>
      </dgm:t>
    </dgm:pt>
    <dgm:pt modelId="{21E31C66-B428-6049-A452-5922E2FF8434}">
      <dgm:prSet custT="1"/>
      <dgm:spPr/>
      <dgm:t>
        <a:bodyPr/>
        <a:lstStyle/>
        <a:p>
          <a:pPr rtl="0"/>
          <a:r>
            <a:rPr lang="en-US" sz="2300" dirty="0" smtClean="0"/>
            <a:t>Allows for greater flexibility in the use of messages</a:t>
          </a:r>
          <a:endParaRPr lang="en-US" sz="2300" dirty="0"/>
        </a:p>
      </dgm:t>
    </dgm:pt>
    <dgm:pt modelId="{78EE7C33-1D98-FA4D-A3A8-8923D09F5D92}" type="parTrans" cxnId="{EFD69319-FD92-A64A-9E47-7C1D1C292482}">
      <dgm:prSet/>
      <dgm:spPr/>
      <dgm:t>
        <a:bodyPr/>
        <a:lstStyle/>
        <a:p>
          <a:endParaRPr lang="en-US"/>
        </a:p>
      </dgm:t>
    </dgm:pt>
    <dgm:pt modelId="{22F50B58-7AB8-8249-B714-65DD4BF45937}" type="sibTrans" cxnId="{EFD69319-FD92-A64A-9E47-7C1D1C292482}">
      <dgm:prSet/>
      <dgm:spPr/>
      <dgm:t>
        <a:bodyPr/>
        <a:lstStyle/>
        <a:p>
          <a:endParaRPr lang="en-US"/>
        </a:p>
      </dgm:t>
    </dgm:pt>
    <dgm:pt modelId="{ADB7CF85-0D40-EA4C-933F-CAFE371BFBC7}" type="pres">
      <dgm:prSet presAssocID="{A4DD884E-63E6-1444-A88B-CD7D08E920B1}" presName="diagram" presStyleCnt="0">
        <dgm:presLayoutVars>
          <dgm:dir/>
          <dgm:resizeHandles val="exact"/>
        </dgm:presLayoutVars>
      </dgm:prSet>
      <dgm:spPr/>
      <dgm:t>
        <a:bodyPr/>
        <a:lstStyle/>
        <a:p>
          <a:endParaRPr lang="en-US"/>
        </a:p>
      </dgm:t>
    </dgm:pt>
    <dgm:pt modelId="{8AD35B85-3272-3842-B975-0D28FA12B9EA}" type="pres">
      <dgm:prSet presAssocID="{3835C9AF-C8B8-1C4B-9620-F1414EB1BBA6}" presName="node" presStyleLbl="node1" presStyleIdx="0" presStyleCnt="4" custScaleX="117226">
        <dgm:presLayoutVars>
          <dgm:bulletEnabled val="1"/>
        </dgm:presLayoutVars>
      </dgm:prSet>
      <dgm:spPr/>
      <dgm:t>
        <a:bodyPr/>
        <a:lstStyle/>
        <a:p>
          <a:endParaRPr lang="en-US"/>
        </a:p>
      </dgm:t>
    </dgm:pt>
    <dgm:pt modelId="{FD726207-BDF7-F648-8A1D-4792344EE082}" type="pres">
      <dgm:prSet presAssocID="{EF07625C-3D8A-134E-9342-F205810A8C9A}" presName="sibTrans" presStyleLbl="sibTrans2D1" presStyleIdx="0" presStyleCnt="3"/>
      <dgm:spPr/>
      <dgm:t>
        <a:bodyPr/>
        <a:lstStyle/>
        <a:p>
          <a:endParaRPr lang="en-US"/>
        </a:p>
      </dgm:t>
    </dgm:pt>
    <dgm:pt modelId="{81E6D9A4-117C-BD4B-B9E4-DA7B085265F8}" type="pres">
      <dgm:prSet presAssocID="{EF07625C-3D8A-134E-9342-F205810A8C9A}" presName="connectorText" presStyleLbl="sibTrans2D1" presStyleIdx="0" presStyleCnt="3"/>
      <dgm:spPr/>
      <dgm:t>
        <a:bodyPr/>
        <a:lstStyle/>
        <a:p>
          <a:endParaRPr lang="en-US"/>
        </a:p>
      </dgm:t>
    </dgm:pt>
    <dgm:pt modelId="{42A3B1B7-2198-FC48-81A1-C2AC20C0214A}" type="pres">
      <dgm:prSet presAssocID="{8B723089-3212-E34B-B778-BE7311279152}" presName="node" presStyleLbl="node1" presStyleIdx="1" presStyleCnt="4">
        <dgm:presLayoutVars>
          <dgm:bulletEnabled val="1"/>
        </dgm:presLayoutVars>
      </dgm:prSet>
      <dgm:spPr/>
      <dgm:t>
        <a:bodyPr/>
        <a:lstStyle/>
        <a:p>
          <a:endParaRPr lang="en-US"/>
        </a:p>
      </dgm:t>
    </dgm:pt>
    <dgm:pt modelId="{7DC9C592-1D86-434A-96C8-545A7F4FECE4}" type="pres">
      <dgm:prSet presAssocID="{92F3AE1F-7CF4-0E4E-AD92-CC9DDA51D05A}" presName="sibTrans" presStyleLbl="sibTrans2D1" presStyleIdx="1" presStyleCnt="3" custAng="21403044"/>
      <dgm:spPr/>
      <dgm:t>
        <a:bodyPr/>
        <a:lstStyle/>
        <a:p>
          <a:endParaRPr lang="en-US"/>
        </a:p>
      </dgm:t>
    </dgm:pt>
    <dgm:pt modelId="{86F2A8CF-41AF-864D-8642-88310B73908A}" type="pres">
      <dgm:prSet presAssocID="{92F3AE1F-7CF4-0E4E-AD92-CC9DDA51D05A}" presName="connectorText" presStyleLbl="sibTrans2D1" presStyleIdx="1" presStyleCnt="3"/>
      <dgm:spPr/>
      <dgm:t>
        <a:bodyPr/>
        <a:lstStyle/>
        <a:p>
          <a:endParaRPr lang="en-US"/>
        </a:p>
      </dgm:t>
    </dgm:pt>
    <dgm:pt modelId="{E66579B5-8437-6E47-9E7B-772C542E5672}" type="pres">
      <dgm:prSet presAssocID="{14800147-5EB0-A046-ACFA-A00F2E46BB2A}" presName="node" presStyleLbl="node1" presStyleIdx="2" presStyleCnt="4" custScaleX="111471">
        <dgm:presLayoutVars>
          <dgm:bulletEnabled val="1"/>
        </dgm:presLayoutVars>
      </dgm:prSet>
      <dgm:spPr/>
      <dgm:t>
        <a:bodyPr/>
        <a:lstStyle/>
        <a:p>
          <a:endParaRPr lang="en-US"/>
        </a:p>
      </dgm:t>
    </dgm:pt>
    <dgm:pt modelId="{8C5B34E6-1EBB-5344-9E86-EF1BC7524739}" type="pres">
      <dgm:prSet presAssocID="{FD890C16-4CAC-9942-8041-EA6A38E243FC}" presName="sibTrans" presStyleLbl="sibTrans2D1" presStyleIdx="2" presStyleCnt="3"/>
      <dgm:spPr/>
      <dgm:t>
        <a:bodyPr/>
        <a:lstStyle/>
        <a:p>
          <a:endParaRPr lang="en-US"/>
        </a:p>
      </dgm:t>
    </dgm:pt>
    <dgm:pt modelId="{8FAC8C4F-DA4A-1C4E-8167-DD69A5077BC0}" type="pres">
      <dgm:prSet presAssocID="{FD890C16-4CAC-9942-8041-EA6A38E243FC}" presName="connectorText" presStyleLbl="sibTrans2D1" presStyleIdx="2" presStyleCnt="3"/>
      <dgm:spPr/>
      <dgm:t>
        <a:bodyPr/>
        <a:lstStyle/>
        <a:p>
          <a:endParaRPr lang="en-US"/>
        </a:p>
      </dgm:t>
    </dgm:pt>
    <dgm:pt modelId="{B17C5E11-C218-7B41-92DA-A351214BBDBE}" type="pres">
      <dgm:prSet presAssocID="{21E31C66-B428-6049-A452-5922E2FF8434}" presName="node" presStyleLbl="node1" presStyleIdx="3" presStyleCnt="4">
        <dgm:presLayoutVars>
          <dgm:bulletEnabled val="1"/>
        </dgm:presLayoutVars>
      </dgm:prSet>
      <dgm:spPr/>
      <dgm:t>
        <a:bodyPr/>
        <a:lstStyle/>
        <a:p>
          <a:endParaRPr lang="en-US"/>
        </a:p>
      </dgm:t>
    </dgm:pt>
  </dgm:ptLst>
  <dgm:cxnLst>
    <dgm:cxn modelId="{E398A7D1-8F83-854F-969E-502B1E947E0D}" type="presOf" srcId="{A4DD884E-63E6-1444-A88B-CD7D08E920B1}" destId="{ADB7CF85-0D40-EA4C-933F-CAFE371BFBC7}" srcOrd="0" destOrd="0" presId="urn:microsoft.com/office/officeart/2005/8/layout/process5"/>
    <dgm:cxn modelId="{7D7BC587-81CE-5B40-BBC5-50A1A3C512ED}" srcId="{A4DD884E-63E6-1444-A88B-CD7D08E920B1}" destId="{3835C9AF-C8B8-1C4B-9620-F1414EB1BBA6}" srcOrd="0" destOrd="0" parTransId="{D30EA9A2-157A-A94A-B794-891764C3925E}" sibTransId="{EF07625C-3D8A-134E-9342-F205810A8C9A}"/>
    <dgm:cxn modelId="{38389004-E200-5849-B0CE-5A456AC63350}" type="presOf" srcId="{92F3AE1F-7CF4-0E4E-AD92-CC9DDA51D05A}" destId="{86F2A8CF-41AF-864D-8642-88310B73908A}" srcOrd="1" destOrd="0" presId="urn:microsoft.com/office/officeart/2005/8/layout/process5"/>
    <dgm:cxn modelId="{EFD69319-FD92-A64A-9E47-7C1D1C292482}" srcId="{A4DD884E-63E6-1444-A88B-CD7D08E920B1}" destId="{21E31C66-B428-6049-A452-5922E2FF8434}" srcOrd="3" destOrd="0" parTransId="{78EE7C33-1D98-FA4D-A3A8-8923D09F5D92}" sibTransId="{22F50B58-7AB8-8249-B714-65DD4BF45937}"/>
    <dgm:cxn modelId="{DD001E74-E092-BA4C-9FBB-30C5B633F539}" type="presOf" srcId="{14800147-5EB0-A046-ACFA-A00F2E46BB2A}" destId="{E66579B5-8437-6E47-9E7B-772C542E5672}" srcOrd="0" destOrd="0" presId="urn:microsoft.com/office/officeart/2005/8/layout/process5"/>
    <dgm:cxn modelId="{9A3DC031-E52A-1347-8161-2181C39443BE}" type="presOf" srcId="{21E31C66-B428-6049-A452-5922E2FF8434}" destId="{B17C5E11-C218-7B41-92DA-A351214BBDBE}" srcOrd="0" destOrd="0" presId="urn:microsoft.com/office/officeart/2005/8/layout/process5"/>
    <dgm:cxn modelId="{81410AF5-C53F-4C47-BD40-B028B8B1361D}" type="presOf" srcId="{EF07625C-3D8A-134E-9342-F205810A8C9A}" destId="{81E6D9A4-117C-BD4B-B9E4-DA7B085265F8}" srcOrd="1" destOrd="0" presId="urn:microsoft.com/office/officeart/2005/8/layout/process5"/>
    <dgm:cxn modelId="{FBB6C2DC-08A4-554B-8AC8-15F374F0D014}" type="presOf" srcId="{3835C9AF-C8B8-1C4B-9620-F1414EB1BBA6}" destId="{8AD35B85-3272-3842-B975-0D28FA12B9EA}" srcOrd="0" destOrd="0" presId="urn:microsoft.com/office/officeart/2005/8/layout/process5"/>
    <dgm:cxn modelId="{76DD2C24-98BC-7A4D-8826-EA409C406170}" type="presOf" srcId="{FD890C16-4CAC-9942-8041-EA6A38E243FC}" destId="{8C5B34E6-1EBB-5344-9E86-EF1BC7524739}" srcOrd="0" destOrd="0" presId="urn:microsoft.com/office/officeart/2005/8/layout/process5"/>
    <dgm:cxn modelId="{50A68E94-D89B-1745-93B0-58581D83F958}" type="presOf" srcId="{92F3AE1F-7CF4-0E4E-AD92-CC9DDA51D05A}" destId="{7DC9C592-1D86-434A-96C8-545A7F4FECE4}" srcOrd="0" destOrd="0" presId="urn:microsoft.com/office/officeart/2005/8/layout/process5"/>
    <dgm:cxn modelId="{CA95E24C-891A-824E-B86C-905620A6B951}" type="presOf" srcId="{EF07625C-3D8A-134E-9342-F205810A8C9A}" destId="{FD726207-BDF7-F648-8A1D-4792344EE082}" srcOrd="0" destOrd="0" presId="urn:microsoft.com/office/officeart/2005/8/layout/process5"/>
    <dgm:cxn modelId="{DCE40618-414B-D941-BDEA-4FE6C4DA8C16}" srcId="{A4DD884E-63E6-1444-A88B-CD7D08E920B1}" destId="{14800147-5EB0-A046-ACFA-A00F2E46BB2A}" srcOrd="2" destOrd="0" parTransId="{FD0168C6-54B9-894A-94DF-8791D73DEE01}" sibTransId="{FD890C16-4CAC-9942-8041-EA6A38E243FC}"/>
    <dgm:cxn modelId="{2B4BDE55-32C8-6945-89AD-93DF9F4CB8FD}" type="presOf" srcId="{8B723089-3212-E34B-B778-BE7311279152}" destId="{42A3B1B7-2198-FC48-81A1-C2AC20C0214A}" srcOrd="0" destOrd="0" presId="urn:microsoft.com/office/officeart/2005/8/layout/process5"/>
    <dgm:cxn modelId="{C9E23825-C7E2-7D4A-9B06-ABCD730A26DC}" srcId="{A4DD884E-63E6-1444-A88B-CD7D08E920B1}" destId="{8B723089-3212-E34B-B778-BE7311279152}" srcOrd="1" destOrd="0" parTransId="{E44D4AF3-D810-924E-AE2E-3B93991C0F5E}" sibTransId="{92F3AE1F-7CF4-0E4E-AD92-CC9DDA51D05A}"/>
    <dgm:cxn modelId="{70657727-2A07-6446-A8F0-824AEAACD643}" type="presOf" srcId="{FD890C16-4CAC-9942-8041-EA6A38E243FC}" destId="{8FAC8C4F-DA4A-1C4E-8167-DD69A5077BC0}" srcOrd="1" destOrd="0" presId="urn:microsoft.com/office/officeart/2005/8/layout/process5"/>
    <dgm:cxn modelId="{6F8B7D93-630E-8C42-A1DC-94954152BF88}" type="presParOf" srcId="{ADB7CF85-0D40-EA4C-933F-CAFE371BFBC7}" destId="{8AD35B85-3272-3842-B975-0D28FA12B9EA}" srcOrd="0" destOrd="0" presId="urn:microsoft.com/office/officeart/2005/8/layout/process5"/>
    <dgm:cxn modelId="{9174BB61-696F-754E-AF35-1C6CA6E649C4}" type="presParOf" srcId="{ADB7CF85-0D40-EA4C-933F-CAFE371BFBC7}" destId="{FD726207-BDF7-F648-8A1D-4792344EE082}" srcOrd="1" destOrd="0" presId="urn:microsoft.com/office/officeart/2005/8/layout/process5"/>
    <dgm:cxn modelId="{D7A0787A-F71C-AF45-8698-432F83F5D83D}" type="presParOf" srcId="{FD726207-BDF7-F648-8A1D-4792344EE082}" destId="{81E6D9A4-117C-BD4B-B9E4-DA7B085265F8}" srcOrd="0" destOrd="0" presId="urn:microsoft.com/office/officeart/2005/8/layout/process5"/>
    <dgm:cxn modelId="{7490D54E-6BFC-EB4D-A96E-336A22C542FC}" type="presParOf" srcId="{ADB7CF85-0D40-EA4C-933F-CAFE371BFBC7}" destId="{42A3B1B7-2198-FC48-81A1-C2AC20C0214A}" srcOrd="2" destOrd="0" presId="urn:microsoft.com/office/officeart/2005/8/layout/process5"/>
    <dgm:cxn modelId="{210805B2-BD16-EB47-832F-30BB069639C9}" type="presParOf" srcId="{ADB7CF85-0D40-EA4C-933F-CAFE371BFBC7}" destId="{7DC9C592-1D86-434A-96C8-545A7F4FECE4}" srcOrd="3" destOrd="0" presId="urn:microsoft.com/office/officeart/2005/8/layout/process5"/>
    <dgm:cxn modelId="{01624742-C037-D149-A20E-8B79FD8A945A}" type="presParOf" srcId="{7DC9C592-1D86-434A-96C8-545A7F4FECE4}" destId="{86F2A8CF-41AF-864D-8642-88310B73908A}" srcOrd="0" destOrd="0" presId="urn:microsoft.com/office/officeart/2005/8/layout/process5"/>
    <dgm:cxn modelId="{F73C4D55-A018-9A46-82C7-2188DED0E0AA}" type="presParOf" srcId="{ADB7CF85-0D40-EA4C-933F-CAFE371BFBC7}" destId="{E66579B5-8437-6E47-9E7B-772C542E5672}" srcOrd="4" destOrd="0" presId="urn:microsoft.com/office/officeart/2005/8/layout/process5"/>
    <dgm:cxn modelId="{63FD9A48-C5B3-E249-9C85-3F28C4B83F0D}" type="presParOf" srcId="{ADB7CF85-0D40-EA4C-933F-CAFE371BFBC7}" destId="{8C5B34E6-1EBB-5344-9E86-EF1BC7524739}" srcOrd="5" destOrd="0" presId="urn:microsoft.com/office/officeart/2005/8/layout/process5"/>
    <dgm:cxn modelId="{35CACBD1-DB2A-8A42-9EC4-61C5E6983453}" type="presParOf" srcId="{8C5B34E6-1EBB-5344-9E86-EF1BC7524739}" destId="{8FAC8C4F-DA4A-1C4E-8167-DD69A5077BC0}" srcOrd="0" destOrd="0" presId="urn:microsoft.com/office/officeart/2005/8/layout/process5"/>
    <dgm:cxn modelId="{EB766840-0CD0-8A48-82E1-21E7F839CF79}" type="presParOf" srcId="{ADB7CF85-0D40-EA4C-933F-CAFE371BFBC7}" destId="{B17C5E11-C218-7B41-92DA-A351214BBDBE}"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F7410-2C70-2A4A-9A15-E018E4826824}">
      <dsp:nvSpPr>
        <dsp:cNvPr id="0" name=""/>
        <dsp:cNvSpPr/>
      </dsp:nvSpPr>
      <dsp:spPr>
        <a:xfrm>
          <a:off x="0" y="342906"/>
          <a:ext cx="2232273" cy="1116136"/>
        </a:xfrm>
        <a:prstGeom prst="roundRect">
          <a:avLst>
            <a:gd name="adj" fmla="val 10000"/>
          </a:avLst>
        </a:prstGeom>
        <a:solidFill>
          <a:schemeClr val="accent2">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Multiple Applications</a:t>
          </a:r>
          <a:endParaRPr lang="en-US" sz="2300" kern="1200" dirty="0"/>
        </a:p>
      </dsp:txBody>
      <dsp:txXfrm>
        <a:off x="32691" y="375597"/>
        <a:ext cx="2166891" cy="1050754"/>
      </dsp:txXfrm>
    </dsp:sp>
    <dsp:sp modelId="{88849F20-B33C-5C44-AFB9-0C414FE0E452}">
      <dsp:nvSpPr>
        <dsp:cNvPr id="0" name=""/>
        <dsp:cNvSpPr/>
      </dsp:nvSpPr>
      <dsp:spPr>
        <a:xfrm>
          <a:off x="223227" y="1459042"/>
          <a:ext cx="157766" cy="882456"/>
        </a:xfrm>
        <a:custGeom>
          <a:avLst/>
          <a:gdLst/>
          <a:ahLst/>
          <a:cxnLst/>
          <a:rect l="0" t="0" r="0" b="0"/>
          <a:pathLst>
            <a:path>
              <a:moveTo>
                <a:pt x="0" y="0"/>
              </a:moveTo>
              <a:lnTo>
                <a:pt x="0" y="882456"/>
              </a:lnTo>
              <a:lnTo>
                <a:pt x="157766" y="88245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F4C278-EA79-A24A-BF1A-FFED1F757D29}">
      <dsp:nvSpPr>
        <dsp:cNvPr id="0" name=""/>
        <dsp:cNvSpPr/>
      </dsp:nvSpPr>
      <dsp:spPr>
        <a:xfrm>
          <a:off x="380993" y="1638305"/>
          <a:ext cx="2185216" cy="1406387"/>
        </a:xfrm>
        <a:prstGeom prst="roundRect">
          <a:avLst>
            <a:gd name="adj" fmla="val 10000"/>
          </a:avLst>
        </a:prstGeom>
        <a:solidFill>
          <a:schemeClr val="bg2">
            <a:lumMod val="9000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invented to allow processing time to be shared among active applications</a:t>
          </a:r>
        </a:p>
      </dsp:txBody>
      <dsp:txXfrm>
        <a:off x="422185" y="1679497"/>
        <a:ext cx="2102832" cy="1324003"/>
      </dsp:txXfrm>
    </dsp:sp>
    <dsp:sp modelId="{0CE5ACD9-A885-F943-8BFF-063CFB705DFD}">
      <dsp:nvSpPr>
        <dsp:cNvPr id="0" name=""/>
        <dsp:cNvSpPr/>
      </dsp:nvSpPr>
      <dsp:spPr>
        <a:xfrm>
          <a:off x="2792384" y="847120"/>
          <a:ext cx="2232273" cy="111613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Structured Applications</a:t>
          </a:r>
        </a:p>
      </dsp:txBody>
      <dsp:txXfrm>
        <a:off x="2825075" y="879811"/>
        <a:ext cx="2166891" cy="1050754"/>
      </dsp:txXfrm>
    </dsp:sp>
    <dsp:sp modelId="{1ED9D157-9E28-F645-9843-B974AEE688A5}">
      <dsp:nvSpPr>
        <dsp:cNvPr id="0" name=""/>
        <dsp:cNvSpPr/>
      </dsp:nvSpPr>
      <dsp:spPr>
        <a:xfrm>
          <a:off x="3015611" y="1963257"/>
          <a:ext cx="223227" cy="979900"/>
        </a:xfrm>
        <a:custGeom>
          <a:avLst/>
          <a:gdLst/>
          <a:ahLst/>
          <a:cxnLst/>
          <a:rect l="0" t="0" r="0" b="0"/>
          <a:pathLst>
            <a:path>
              <a:moveTo>
                <a:pt x="0" y="0"/>
              </a:moveTo>
              <a:lnTo>
                <a:pt x="0" y="979900"/>
              </a:lnTo>
              <a:lnTo>
                <a:pt x="223227" y="97990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885876-BC01-CE40-B4AF-B8DD35B11E00}">
      <dsp:nvSpPr>
        <dsp:cNvPr id="0" name=""/>
        <dsp:cNvSpPr/>
      </dsp:nvSpPr>
      <dsp:spPr>
        <a:xfrm>
          <a:off x="3238839" y="2242291"/>
          <a:ext cx="2060209" cy="140173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extension of modular design and structured programming</a:t>
          </a:r>
        </a:p>
      </dsp:txBody>
      <dsp:txXfrm>
        <a:off x="3279894" y="2283346"/>
        <a:ext cx="1978099" cy="1319623"/>
      </dsp:txXfrm>
    </dsp:sp>
    <dsp:sp modelId="{AB58CB0B-9A79-FB46-B44A-123C202FA944}">
      <dsp:nvSpPr>
        <dsp:cNvPr id="0" name=""/>
        <dsp:cNvSpPr/>
      </dsp:nvSpPr>
      <dsp:spPr>
        <a:xfrm>
          <a:off x="5537968" y="1461230"/>
          <a:ext cx="2232273" cy="1116136"/>
        </a:xfrm>
        <a:prstGeom prst="roundRect">
          <a:avLst>
            <a:gd name="adj" fmla="val 10000"/>
          </a:avLst>
        </a:prstGeom>
        <a:solidFill>
          <a:schemeClr val="accent3">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Operating System Structure</a:t>
          </a:r>
        </a:p>
      </dsp:txBody>
      <dsp:txXfrm>
        <a:off x="5570659" y="1493921"/>
        <a:ext cx="2166891" cy="1050754"/>
      </dsp:txXfrm>
    </dsp:sp>
    <dsp:sp modelId="{43D5D9E6-EF4D-F346-B286-0A0EDC9D6387}">
      <dsp:nvSpPr>
        <dsp:cNvPr id="0" name=""/>
        <dsp:cNvSpPr/>
      </dsp:nvSpPr>
      <dsp:spPr>
        <a:xfrm>
          <a:off x="5761196" y="2577366"/>
          <a:ext cx="270027" cy="1209601"/>
        </a:xfrm>
        <a:custGeom>
          <a:avLst/>
          <a:gdLst/>
          <a:ahLst/>
          <a:cxnLst/>
          <a:rect l="0" t="0" r="0" b="0"/>
          <a:pathLst>
            <a:path>
              <a:moveTo>
                <a:pt x="0" y="0"/>
              </a:moveTo>
              <a:lnTo>
                <a:pt x="0" y="1209601"/>
              </a:lnTo>
              <a:lnTo>
                <a:pt x="270027" y="120960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28BA17-BE6B-384D-BBE0-54B7B122AB84}">
      <dsp:nvSpPr>
        <dsp:cNvPr id="0" name=""/>
        <dsp:cNvSpPr/>
      </dsp:nvSpPr>
      <dsp:spPr>
        <a:xfrm>
          <a:off x="6031223" y="3086101"/>
          <a:ext cx="2045976" cy="1401733"/>
        </a:xfrm>
        <a:prstGeom prst="roundRect">
          <a:avLst>
            <a:gd name="adj" fmla="val 10000"/>
          </a:avLst>
        </a:prstGeom>
        <a:solidFill>
          <a:schemeClr val="accent3">
            <a:lumMod val="60000"/>
            <a:lumOff val="4000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OS themselves implemented as a set of processes or threads</a:t>
          </a:r>
        </a:p>
      </dsp:txBody>
      <dsp:txXfrm>
        <a:off x="6072278" y="3127156"/>
        <a:ext cx="1963866" cy="1319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463BE-2AEC-964C-BF35-ED24FA6317AE}">
      <dsp:nvSpPr>
        <dsp:cNvPr id="0" name=""/>
        <dsp:cNvSpPr/>
      </dsp:nvSpPr>
      <dsp:spPr>
        <a:xfrm rot="5400000">
          <a:off x="4760976" y="-1670304"/>
          <a:ext cx="1463040" cy="5169408"/>
        </a:xfrm>
        <a:prstGeom prst="round2SameRect">
          <a:avLst/>
        </a:prstGeom>
        <a:solidFill>
          <a:schemeClr val="bg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en-US" sz="2800" kern="1200" dirty="0" smtClean="0">
              <a:solidFill>
                <a:schemeClr val="tx1"/>
              </a:solidFill>
            </a:rPr>
            <a:t>There is no way to inspect or manipulate semaphores other than these three operations</a:t>
          </a:r>
          <a:endParaRPr lang="en-US" sz="2800" kern="1200" dirty="0">
            <a:solidFill>
              <a:schemeClr val="tx1"/>
            </a:solidFill>
          </a:endParaRPr>
        </a:p>
      </dsp:txBody>
      <dsp:txXfrm rot="-5400000">
        <a:off x="2907792" y="254300"/>
        <a:ext cx="5097988" cy="1320200"/>
      </dsp:txXfrm>
    </dsp:sp>
    <dsp:sp modelId="{A5BFAE56-92D1-0448-968F-7C14E98DE1E2}">
      <dsp:nvSpPr>
        <dsp:cNvPr id="0" name=""/>
        <dsp:cNvSpPr/>
      </dsp:nvSpPr>
      <dsp:spPr>
        <a:xfrm>
          <a:off x="0" y="0"/>
          <a:ext cx="2907792" cy="1828800"/>
        </a:xfrm>
        <a:prstGeom prst="roundRect">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NZ" sz="2200" kern="1200" dirty="0" smtClean="0"/>
            <a:t>A variable that has an integer value upon which only three operations are defined:</a:t>
          </a:r>
          <a:endParaRPr lang="en-US" sz="2200" kern="1200" dirty="0"/>
        </a:p>
      </dsp:txBody>
      <dsp:txXfrm>
        <a:off x="89275" y="89275"/>
        <a:ext cx="2729242" cy="1650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AA6B8-84E5-7B4E-8638-00D328B45D77}">
      <dsp:nvSpPr>
        <dsp:cNvPr id="0" name=""/>
        <dsp:cNvSpPr/>
      </dsp:nvSpPr>
      <dsp:spPr>
        <a:xfrm>
          <a:off x="0" y="3040067"/>
          <a:ext cx="8229600" cy="997818"/>
        </a:xfrm>
        <a:prstGeom prst="rect">
          <a:avLst/>
        </a:prstGeom>
        <a:solidFill>
          <a:schemeClr val="accent1">
            <a:lumMod val="75000"/>
          </a:schemeClr>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kern="1200" dirty="0" smtClean="0"/>
            <a:t>Only one process may be executing in the monitor at a time</a:t>
          </a:r>
          <a:endParaRPr lang="en-US" sz="2300" kern="1200" dirty="0"/>
        </a:p>
      </dsp:txBody>
      <dsp:txXfrm>
        <a:off x="0" y="3040067"/>
        <a:ext cx="8229600" cy="997818"/>
      </dsp:txXfrm>
    </dsp:sp>
    <dsp:sp modelId="{8579B117-7007-874B-B7B6-BBD102E64284}">
      <dsp:nvSpPr>
        <dsp:cNvPr id="0" name=""/>
        <dsp:cNvSpPr/>
      </dsp:nvSpPr>
      <dsp:spPr>
        <a:xfrm rot="10800000">
          <a:off x="0" y="1520390"/>
          <a:ext cx="8229600" cy="1534644"/>
        </a:xfrm>
        <a:prstGeom prst="upArrowCallout">
          <a:avLst/>
        </a:prstGeom>
        <a:solidFill>
          <a:schemeClr val="accent5">
            <a:lumMod val="50000"/>
          </a:schemeClr>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kern="1200" dirty="0" smtClean="0"/>
            <a:t>Process enters monitor by invoking one of its procedures</a:t>
          </a:r>
          <a:endParaRPr lang="en-US" sz="2300" kern="1200" dirty="0"/>
        </a:p>
      </dsp:txBody>
      <dsp:txXfrm rot="10800000">
        <a:off x="0" y="1520390"/>
        <a:ext cx="8229600" cy="997166"/>
      </dsp:txXfrm>
    </dsp:sp>
    <dsp:sp modelId="{3C7C1CF7-7300-9441-8B88-36609FBE0526}">
      <dsp:nvSpPr>
        <dsp:cNvPr id="0" name=""/>
        <dsp:cNvSpPr/>
      </dsp:nvSpPr>
      <dsp:spPr>
        <a:xfrm rot="10800000">
          <a:off x="0" y="713"/>
          <a:ext cx="8229600" cy="1534644"/>
        </a:xfrm>
        <a:prstGeom prst="upArrowCallout">
          <a:avLst/>
        </a:prstGeom>
        <a:solidFill>
          <a:schemeClr val="accent3">
            <a:lumMod val="50000"/>
          </a:schemeClr>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kern="1200" dirty="0" smtClean="0"/>
            <a:t>Local data variables are accessible only by the monitor’s procedures and not by any external procedure</a:t>
          </a:r>
          <a:endParaRPr lang="en-US" sz="2300" kern="1200" dirty="0"/>
        </a:p>
      </dsp:txBody>
      <dsp:txXfrm rot="10800000">
        <a:off x="0" y="713"/>
        <a:ext cx="8229600" cy="9971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35B85-3272-3842-B975-0D28FA12B9EA}">
      <dsp:nvSpPr>
        <dsp:cNvPr id="0" name=""/>
        <dsp:cNvSpPr/>
      </dsp:nvSpPr>
      <dsp:spPr>
        <a:xfrm>
          <a:off x="209483" y="2291"/>
          <a:ext cx="2899743" cy="148418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Messages are sent to a shared data structure consisting of queues that can temporarily hold messages</a:t>
          </a:r>
          <a:endParaRPr lang="en-US" sz="1800" kern="1200" dirty="0"/>
        </a:p>
      </dsp:txBody>
      <dsp:txXfrm>
        <a:off x="252953" y="45761"/>
        <a:ext cx="2812803" cy="1397241"/>
      </dsp:txXfrm>
    </dsp:sp>
    <dsp:sp modelId="{FD726207-BDF7-F648-8A1D-4792344EE082}">
      <dsp:nvSpPr>
        <dsp:cNvPr id="0" name=""/>
        <dsp:cNvSpPr/>
      </dsp:nvSpPr>
      <dsp:spPr>
        <a:xfrm>
          <a:off x="3326907" y="437651"/>
          <a:ext cx="524410" cy="613461"/>
        </a:xfrm>
        <a:prstGeom prst="rightArrow">
          <a:avLst>
            <a:gd name="adj1" fmla="val 60000"/>
            <a:gd name="adj2" fmla="val 5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326907" y="560343"/>
        <a:ext cx="367087" cy="368077"/>
      </dsp:txXfrm>
    </dsp:sp>
    <dsp:sp modelId="{42A3B1B7-2198-FC48-81A1-C2AC20C0214A}">
      <dsp:nvSpPr>
        <dsp:cNvPr id="0" name=""/>
        <dsp:cNvSpPr/>
      </dsp:nvSpPr>
      <dsp:spPr>
        <a:xfrm>
          <a:off x="4098681" y="2291"/>
          <a:ext cx="2473635" cy="148418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Queues are referred to as </a:t>
          </a:r>
          <a:r>
            <a:rPr lang="en-US" sz="2300" i="1" kern="1200" dirty="0" smtClean="0"/>
            <a:t>mailboxes</a:t>
          </a:r>
          <a:endParaRPr lang="en-US" sz="2300" i="1" kern="1200" dirty="0"/>
        </a:p>
      </dsp:txBody>
      <dsp:txXfrm>
        <a:off x="4142151" y="45761"/>
        <a:ext cx="2386695" cy="1397241"/>
      </dsp:txXfrm>
    </dsp:sp>
    <dsp:sp modelId="{7DC9C592-1D86-434A-96C8-545A7F4FECE4}">
      <dsp:nvSpPr>
        <dsp:cNvPr id="0" name=""/>
        <dsp:cNvSpPr/>
      </dsp:nvSpPr>
      <dsp:spPr>
        <a:xfrm rot="5400000">
          <a:off x="5002776" y="1659627"/>
          <a:ext cx="525272" cy="613461"/>
        </a:xfrm>
        <a:prstGeom prst="rightArrow">
          <a:avLst>
            <a:gd name="adj1" fmla="val 60000"/>
            <a:gd name="adj2" fmla="val 5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5081374" y="1703721"/>
        <a:ext cx="368077" cy="367690"/>
      </dsp:txXfrm>
    </dsp:sp>
    <dsp:sp modelId="{E66579B5-8437-6E47-9E7B-772C542E5672}">
      <dsp:nvSpPr>
        <dsp:cNvPr id="0" name=""/>
        <dsp:cNvSpPr/>
      </dsp:nvSpPr>
      <dsp:spPr>
        <a:xfrm>
          <a:off x="3814930" y="2475927"/>
          <a:ext cx="2757385" cy="148418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One process sends a message to the mailbox and the other process picks up the message from the mailbox</a:t>
          </a:r>
          <a:endParaRPr lang="en-US" sz="1800" kern="1200" dirty="0"/>
        </a:p>
      </dsp:txBody>
      <dsp:txXfrm>
        <a:off x="3858400" y="2519397"/>
        <a:ext cx="2670445" cy="1397241"/>
      </dsp:txXfrm>
    </dsp:sp>
    <dsp:sp modelId="{8C5B34E6-1EBB-5344-9E86-EF1BC7524739}">
      <dsp:nvSpPr>
        <dsp:cNvPr id="0" name=""/>
        <dsp:cNvSpPr/>
      </dsp:nvSpPr>
      <dsp:spPr>
        <a:xfrm rot="10800000">
          <a:off x="3072840" y="2911286"/>
          <a:ext cx="524410" cy="613461"/>
        </a:xfrm>
        <a:prstGeom prst="rightArrow">
          <a:avLst>
            <a:gd name="adj1" fmla="val 60000"/>
            <a:gd name="adj2" fmla="val 5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3230163" y="3033978"/>
        <a:ext cx="367087" cy="368077"/>
      </dsp:txXfrm>
    </dsp:sp>
    <dsp:sp modelId="{B17C5E11-C218-7B41-92DA-A351214BBDBE}">
      <dsp:nvSpPr>
        <dsp:cNvPr id="0" name=""/>
        <dsp:cNvSpPr/>
      </dsp:nvSpPr>
      <dsp:spPr>
        <a:xfrm>
          <a:off x="351841" y="2475927"/>
          <a:ext cx="2473635" cy="148418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Allows for greater flexibility in the use of messages</a:t>
          </a:r>
          <a:endParaRPr lang="en-US" sz="2300" kern="1200" dirty="0"/>
        </a:p>
      </dsp:txBody>
      <dsp:txXfrm>
        <a:off x="395311" y="2519397"/>
        <a:ext cx="2386695" cy="13972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2A0B9C-F9FD-43EF-A958-F3A4E5B3C73F}" type="datetimeFigureOut">
              <a:rPr lang="en-US" smtClean="0"/>
              <a:t>5/18/17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F7308F-9C2E-4492-BAF1-ED1303A4E29C}" type="slidenum">
              <a:rPr lang="en-US" smtClean="0"/>
              <a:t>‹#›</a:t>
            </a:fld>
            <a:endParaRPr lang="en-US"/>
          </a:p>
        </p:txBody>
      </p:sp>
    </p:spTree>
    <p:extLst>
      <p:ext uri="{BB962C8B-B14F-4D97-AF65-F5344CB8AC3E}">
        <p14:creationId xmlns:p14="http://schemas.microsoft.com/office/powerpoint/2010/main" val="2421159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 references are for the 8</a:t>
            </a:r>
            <a:r>
              <a:rPr lang="en-US" baseline="30000" dirty="0" smtClean="0"/>
              <a:t>th</a:t>
            </a:r>
            <a:r>
              <a:rPr lang="en-US" dirty="0" smtClean="0"/>
              <a:t> edition</a:t>
            </a:r>
            <a:r>
              <a:rPr lang="en-US" baseline="0" dirty="0" smtClean="0"/>
              <a:t> of the text</a:t>
            </a:r>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1</a:t>
            </a:fld>
            <a:endParaRPr lang="en-US"/>
          </a:p>
        </p:txBody>
      </p:sp>
    </p:spTree>
    <p:extLst>
      <p:ext uri="{BB962C8B-B14F-4D97-AF65-F5344CB8AC3E}">
        <p14:creationId xmlns:p14="http://schemas.microsoft.com/office/powerpoint/2010/main" val="3148137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5.3 suggests a more formal definition of the primitives for semaphores.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primitives are assumed to be atomic.</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extLst>
      <p:ext uri="{BB962C8B-B14F-4D97-AF65-F5344CB8AC3E}">
        <p14:creationId xmlns:p14="http://schemas.microsoft.com/office/powerpoint/2010/main" val="3439020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A more restricted version, known as the </a:t>
            </a:r>
            <a:r>
              <a:rPr lang="en-US" sz="1200" b="1" kern="1200" baseline="0" dirty="0" smtClean="0">
                <a:solidFill>
                  <a:schemeClr val="tx1"/>
                </a:solidFill>
                <a:latin typeface="+mn-lt"/>
                <a:ea typeface="+mn-ea"/>
                <a:cs typeface="+mn-cs"/>
              </a:rPr>
              <a:t>binary semaphore , </a:t>
            </a:r>
            <a:r>
              <a:rPr lang="en-US" sz="1200" b="0" kern="1200" baseline="0" dirty="0" smtClean="0">
                <a:solidFill>
                  <a:schemeClr val="tx1"/>
                </a:solidFill>
                <a:latin typeface="+mn-lt"/>
                <a:ea typeface="+mn-ea"/>
                <a:cs typeface="+mn-cs"/>
              </a:rPr>
              <a:t>is defined in Figure 5.4 . </a:t>
            </a:r>
            <a:r>
              <a:rPr lang="en-US" sz="1200" kern="1200" baseline="0" dirty="0" smtClean="0">
                <a:solidFill>
                  <a:schemeClr val="tx1"/>
                </a:solidFill>
                <a:latin typeface="+mn-lt"/>
                <a:ea typeface="+mn-ea"/>
                <a:cs typeface="+mn-cs"/>
              </a:rPr>
              <a:t>A binary semaphore may only take on the values 0 and 1 and can be defined by the following three operations: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A binary semaphore may be initialized to 0 or 1.</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The </a:t>
            </a:r>
            <a:r>
              <a:rPr lang="en-US" sz="1200" b="0" kern="1200" baseline="0" dirty="0" err="1" smtClean="0">
                <a:solidFill>
                  <a:schemeClr val="tx1"/>
                </a:solidFill>
                <a:latin typeface="+mn-lt"/>
                <a:ea typeface="+mn-ea"/>
                <a:cs typeface="+mn-cs"/>
              </a:rPr>
              <a:t>semWaitB</a:t>
            </a:r>
            <a:r>
              <a:rPr lang="en-US" sz="1200" b="0" kern="1200" baseline="0" dirty="0" smtClean="0">
                <a:solidFill>
                  <a:schemeClr val="tx1"/>
                </a:solidFill>
                <a:latin typeface="+mn-lt"/>
                <a:ea typeface="+mn-ea"/>
                <a:cs typeface="+mn-cs"/>
              </a:rPr>
              <a:t> operation checks the semaphore value</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If the value is zero, </a:t>
            </a:r>
            <a:r>
              <a:rPr lang="en-US" sz="1200" kern="1200" baseline="0" dirty="0" smtClean="0">
                <a:solidFill>
                  <a:schemeClr val="tx1"/>
                </a:solidFill>
                <a:latin typeface="+mn-lt"/>
                <a:ea typeface="+mn-ea"/>
                <a:cs typeface="+mn-cs"/>
              </a:rPr>
              <a:t>then the process executing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is blocked. If the value is one, then the value is changed to zero and the process continues execution.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The </a:t>
            </a:r>
            <a:r>
              <a:rPr lang="en-US" sz="1200" b="0" kern="1200" baseline="0" dirty="0" err="1" smtClean="0">
                <a:solidFill>
                  <a:schemeClr val="tx1"/>
                </a:solidFill>
                <a:latin typeface="+mn-lt"/>
                <a:ea typeface="+mn-ea"/>
                <a:cs typeface="+mn-cs"/>
              </a:rPr>
              <a:t>semSignalB</a:t>
            </a:r>
            <a:r>
              <a:rPr lang="en-US" sz="1200" b="0" kern="1200" baseline="0" dirty="0" smtClean="0">
                <a:solidFill>
                  <a:schemeClr val="tx1"/>
                </a:solidFill>
                <a:latin typeface="+mn-lt"/>
                <a:ea typeface="+mn-ea"/>
                <a:cs typeface="+mn-cs"/>
              </a:rPr>
              <a:t> operation checks to see if any processes are blocked</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on this semaphore (semaphore value equals 0). If so, then a process blocked by a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is unblocked. If no processes are blocked, then the value of the semaphore is set to one.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principle, it should be easier to implement the binary semaphore, and it can be shown that it has the same expressive power as the general semaphore (see Problem 5.16). To contrast the two types of semaphores, the </a:t>
            </a:r>
            <a:r>
              <a:rPr lang="en-US" sz="1200" kern="1200" baseline="0" dirty="0" err="1" smtClean="0">
                <a:solidFill>
                  <a:schemeClr val="tx1"/>
                </a:solidFill>
                <a:latin typeface="+mn-lt"/>
                <a:ea typeface="+mn-ea"/>
                <a:cs typeface="+mn-cs"/>
              </a:rPr>
              <a:t>nonbinary</a:t>
            </a:r>
            <a:r>
              <a:rPr lang="en-US" sz="1200" kern="1200" baseline="0" dirty="0" smtClean="0">
                <a:solidFill>
                  <a:schemeClr val="tx1"/>
                </a:solidFill>
                <a:latin typeface="+mn-lt"/>
                <a:ea typeface="+mn-ea"/>
                <a:cs typeface="+mn-cs"/>
              </a:rPr>
              <a:t> semaphore is often referred to as either a </a:t>
            </a:r>
            <a:r>
              <a:rPr lang="en-US" sz="1200" b="1" kern="1200" baseline="0" dirty="0" smtClean="0">
                <a:solidFill>
                  <a:schemeClr val="tx1"/>
                </a:solidFill>
                <a:latin typeface="+mn-lt"/>
                <a:ea typeface="+mn-ea"/>
                <a:cs typeface="+mn-cs"/>
              </a:rPr>
              <a:t>counting semaphore </a:t>
            </a:r>
            <a:r>
              <a:rPr lang="en-US" sz="1200" b="0" kern="1200" baseline="0" dirty="0" smtClean="0">
                <a:solidFill>
                  <a:schemeClr val="tx1"/>
                </a:solidFill>
                <a:latin typeface="+mn-lt"/>
                <a:ea typeface="+mn-ea"/>
                <a:cs typeface="+mn-cs"/>
              </a:rPr>
              <a:t>or a</a:t>
            </a:r>
            <a:r>
              <a:rPr lang="en-US" sz="1200" b="1" kern="1200" baseline="0" dirty="0" smtClean="0">
                <a:solidFill>
                  <a:schemeClr val="tx1"/>
                </a:solidFill>
                <a:latin typeface="+mn-lt"/>
                <a:ea typeface="+mn-ea"/>
                <a:cs typeface="+mn-cs"/>
              </a:rPr>
              <a:t> general semaphore .</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concept related to the binary semaphore is the mutual exclusion lock</a:t>
            </a:r>
          </a:p>
          <a:p>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 A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a programming flag used to grab and release an object. When</a:t>
            </a:r>
          </a:p>
          <a:p>
            <a:r>
              <a:rPr lang="en-US" sz="1200" kern="1200" baseline="0" dirty="0" smtClean="0">
                <a:solidFill>
                  <a:schemeClr val="tx1"/>
                </a:solidFill>
                <a:latin typeface="+mn-lt"/>
                <a:ea typeface="+mn-ea"/>
                <a:cs typeface="+mn-cs"/>
              </a:rPr>
              <a:t>data are acquired that cannot be shared or processing is started that cannot be</a:t>
            </a:r>
          </a:p>
          <a:p>
            <a:r>
              <a:rPr lang="en-US" sz="1200" kern="1200" baseline="0" dirty="0" smtClean="0">
                <a:solidFill>
                  <a:schemeClr val="tx1"/>
                </a:solidFill>
                <a:latin typeface="+mn-lt"/>
                <a:ea typeface="+mn-ea"/>
                <a:cs typeface="+mn-cs"/>
              </a:rPr>
              <a:t>performed simultaneously elsewhere in the system, the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set to lock (typically</a:t>
            </a:r>
          </a:p>
          <a:p>
            <a:r>
              <a:rPr lang="en-US" sz="1200" kern="1200" baseline="0" dirty="0" smtClean="0">
                <a:solidFill>
                  <a:schemeClr val="tx1"/>
                </a:solidFill>
                <a:latin typeface="+mn-lt"/>
                <a:ea typeface="+mn-ea"/>
                <a:cs typeface="+mn-cs"/>
              </a:rPr>
              <a:t>zero), which blocks other attempts to use it. The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set to unlock</a:t>
            </a:r>
          </a:p>
          <a:p>
            <a:r>
              <a:rPr lang="en-US" sz="1200" kern="1200" baseline="0" dirty="0" smtClean="0">
                <a:solidFill>
                  <a:schemeClr val="tx1"/>
                </a:solidFill>
                <a:latin typeface="+mn-lt"/>
                <a:ea typeface="+mn-ea"/>
                <a:cs typeface="+mn-cs"/>
              </a:rPr>
              <a:t>when the data are no longer needed or the routine is finished. A key difference</a:t>
            </a:r>
          </a:p>
          <a:p>
            <a:r>
              <a:rPr lang="en-US" sz="1200" kern="1200" baseline="0" dirty="0" smtClean="0">
                <a:solidFill>
                  <a:schemeClr val="tx1"/>
                </a:solidFill>
                <a:latin typeface="+mn-lt"/>
                <a:ea typeface="+mn-ea"/>
                <a:cs typeface="+mn-cs"/>
              </a:rPr>
              <a:t>between the a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and a binary semaphore is that the process that locks the</a:t>
            </a:r>
          </a:p>
          <a:p>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(sets the value to zero) must be the one to unlock it (sets the value to 1). In</a:t>
            </a:r>
          </a:p>
          <a:p>
            <a:r>
              <a:rPr lang="en-US" sz="1200" kern="1200" baseline="0" dirty="0" smtClean="0">
                <a:solidFill>
                  <a:schemeClr val="tx1"/>
                </a:solidFill>
                <a:latin typeface="+mn-lt"/>
                <a:ea typeface="+mn-ea"/>
                <a:cs typeface="+mn-cs"/>
              </a:rPr>
              <a:t>contrast, it is possible for one process to lock a binary semaphore and for another</a:t>
            </a:r>
          </a:p>
          <a:p>
            <a:r>
              <a:rPr lang="en-US" sz="1200" kern="1200" baseline="0" dirty="0" smtClean="0">
                <a:solidFill>
                  <a:schemeClr val="tx1"/>
                </a:solidFill>
                <a:latin typeface="+mn-lt"/>
                <a:ea typeface="+mn-ea"/>
                <a:cs typeface="+mn-cs"/>
              </a:rPr>
              <a:t>to unlock it.</a:t>
            </a:r>
            <a:endParaRPr lang="en-US" sz="1200" b="1"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val="794581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15</a:t>
            </a:fld>
            <a:endParaRPr lang="en-US"/>
          </a:p>
        </p:txBody>
      </p:sp>
    </p:spTree>
    <p:extLst>
      <p:ext uri="{BB962C8B-B14F-4D97-AF65-F5344CB8AC3E}">
        <p14:creationId xmlns:p14="http://schemas.microsoft.com/office/powerpoint/2010/main" val="1828217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Let us try to implement this system using binary semaphores. Figure 5.9 is a first attempt. Rather than deal with the indices </a:t>
            </a:r>
            <a:r>
              <a:rPr lang="en-US" sz="1200" i="1" kern="1200" baseline="0" dirty="0" smtClean="0">
                <a:solidFill>
                  <a:schemeClr val="tx1"/>
                </a:solidFill>
                <a:latin typeface="+mn-lt"/>
                <a:ea typeface="+mn-ea"/>
                <a:cs typeface="+mn-cs"/>
              </a:rPr>
              <a:t>in and out , we can simply keep track </a:t>
            </a:r>
            <a:r>
              <a:rPr lang="en-US" sz="1200" kern="1200" baseline="0" dirty="0" smtClean="0">
                <a:solidFill>
                  <a:schemeClr val="tx1"/>
                </a:solidFill>
                <a:latin typeface="+mn-lt"/>
                <a:ea typeface="+mn-ea"/>
                <a:cs typeface="+mn-cs"/>
              </a:rPr>
              <a:t>of the number of items in the buffer, using the integer variable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in – out ). The </a:t>
            </a:r>
            <a:r>
              <a:rPr lang="en-US" sz="1200" kern="1200" baseline="0" dirty="0" smtClean="0">
                <a:solidFill>
                  <a:schemeClr val="tx1"/>
                </a:solidFill>
                <a:latin typeface="+mn-lt"/>
                <a:ea typeface="+mn-ea"/>
                <a:cs typeface="+mn-cs"/>
              </a:rPr>
              <a:t>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used to enforce mutual exclusion; the semaphore delay is used to force the consumer to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if the buffer is empty.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solution seems rather straightforward. The producer is free to add to the buffer at any time. It performs </a:t>
            </a:r>
            <a:r>
              <a:rPr lang="en-US" sz="1200" kern="1200" baseline="0" dirty="0" err="1" smtClean="0">
                <a:solidFill>
                  <a:schemeClr val="tx1"/>
                </a:solidFill>
                <a:latin typeface="+mn-lt"/>
                <a:ea typeface="+mn-ea"/>
                <a:cs typeface="+mn-cs"/>
              </a:rPr>
              <a:t>semWaitB(s</a:t>
            </a:r>
            <a:r>
              <a:rPr lang="en-US" sz="1200" kern="1200" baseline="0" dirty="0" smtClean="0">
                <a:solidFill>
                  <a:schemeClr val="tx1"/>
                </a:solidFill>
                <a:latin typeface="+mn-lt"/>
                <a:ea typeface="+mn-ea"/>
                <a:cs typeface="+mn-cs"/>
              </a:rPr>
              <a:t>) before appending and </a:t>
            </a:r>
            <a:r>
              <a:rPr lang="en-US" sz="1200" kern="1200" baseline="0" dirty="0" err="1" smtClean="0">
                <a:solidFill>
                  <a:schemeClr val="tx1"/>
                </a:solidFill>
                <a:latin typeface="+mn-lt"/>
                <a:ea typeface="+mn-ea"/>
                <a:cs typeface="+mn-cs"/>
              </a:rPr>
              <a:t>semSignalB(s</a:t>
            </a:r>
            <a:r>
              <a:rPr lang="en-US" sz="1200" kern="1200" baseline="0" dirty="0" smtClean="0">
                <a:solidFill>
                  <a:schemeClr val="tx1"/>
                </a:solidFill>
                <a:latin typeface="+mn-lt"/>
                <a:ea typeface="+mn-ea"/>
                <a:cs typeface="+mn-cs"/>
              </a:rPr>
              <a:t>) afterward to prevent the consumer or any other producer from accessing the buffer during the append operation. Also, while in the critical section, the producer increments the value of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1, then the buffer was empty just prior </a:t>
            </a:r>
            <a:r>
              <a:rPr lang="en-US" sz="1200" kern="1200" baseline="0" dirty="0" smtClean="0">
                <a:solidFill>
                  <a:schemeClr val="tx1"/>
                </a:solidFill>
                <a:latin typeface="+mn-lt"/>
                <a:ea typeface="+mn-ea"/>
                <a:cs typeface="+mn-cs"/>
              </a:rPr>
              <a:t>to this append, so the producer performs </a:t>
            </a:r>
            <a:r>
              <a:rPr lang="en-US" sz="1200" kern="1200" baseline="0" dirty="0" err="1" smtClean="0">
                <a:solidFill>
                  <a:schemeClr val="tx1"/>
                </a:solidFill>
                <a:latin typeface="+mn-lt"/>
                <a:ea typeface="+mn-ea"/>
                <a:cs typeface="+mn-cs"/>
              </a:rPr>
              <a:t>semSignalB(delay</a:t>
            </a:r>
            <a:r>
              <a:rPr lang="en-US" sz="1200" kern="1200" baseline="0" dirty="0" smtClean="0">
                <a:solidFill>
                  <a:schemeClr val="tx1"/>
                </a:solidFill>
                <a:latin typeface="+mn-lt"/>
                <a:ea typeface="+mn-ea"/>
                <a:cs typeface="+mn-cs"/>
              </a:rPr>
              <a:t>) to alert the consumer of this fact. The consumer begins by waiting for the first item to be produced,</a:t>
            </a:r>
          </a:p>
          <a:p>
            <a:r>
              <a:rPr lang="en-US" sz="1200" kern="1200" baseline="0" dirty="0" smtClean="0">
                <a:solidFill>
                  <a:schemeClr val="tx1"/>
                </a:solidFill>
                <a:latin typeface="+mn-lt"/>
                <a:ea typeface="+mn-ea"/>
                <a:cs typeface="+mn-cs"/>
              </a:rPr>
              <a:t>using </a:t>
            </a:r>
            <a:r>
              <a:rPr lang="en-US" sz="1200" kern="1200" baseline="0" dirty="0" err="1" smtClean="0">
                <a:solidFill>
                  <a:schemeClr val="tx1"/>
                </a:solidFill>
                <a:latin typeface="+mn-lt"/>
                <a:ea typeface="+mn-ea"/>
                <a:cs typeface="+mn-cs"/>
              </a:rPr>
              <a:t>semWaitB(delay</a:t>
            </a:r>
            <a:r>
              <a:rPr lang="en-US" sz="1200" kern="1200" baseline="0" dirty="0" smtClean="0">
                <a:solidFill>
                  <a:schemeClr val="tx1"/>
                </a:solidFill>
                <a:latin typeface="+mn-lt"/>
                <a:ea typeface="+mn-ea"/>
                <a:cs typeface="+mn-cs"/>
              </a:rPr>
              <a:t>) . It then takes an item and decrements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its critical </a:t>
            </a:r>
            <a:r>
              <a:rPr lang="en-US" sz="1200" kern="1200" baseline="0" dirty="0" smtClean="0">
                <a:solidFill>
                  <a:schemeClr val="tx1"/>
                </a:solidFill>
                <a:latin typeface="+mn-lt"/>
                <a:ea typeface="+mn-ea"/>
                <a:cs typeface="+mn-cs"/>
              </a:rPr>
              <a:t>section. If the producer is able to stay ahead of the consumer (a common situation), then the consumer will rarely block on the semaphore delay because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will usually </a:t>
            </a:r>
            <a:r>
              <a:rPr lang="en-US" sz="1200" kern="1200" baseline="0" dirty="0" smtClean="0">
                <a:solidFill>
                  <a:schemeClr val="tx1"/>
                </a:solidFill>
                <a:latin typeface="+mn-lt"/>
                <a:ea typeface="+mn-ea"/>
                <a:cs typeface="+mn-cs"/>
              </a:rPr>
              <a:t>be positive. Hence both producer and consumer run smoothly.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however, a flaw in this program. When the consumer has exhausted the buffer, it needs to reset the delay semaphore so that it will be forced to wait until the producer has placed more items in the buffer. This is the purpose of the statement: </a:t>
            </a:r>
            <a:r>
              <a:rPr lang="en-US" sz="1200" b="1" kern="1200" baseline="0" dirty="0" smtClean="0">
                <a:solidFill>
                  <a:schemeClr val="tx1"/>
                </a:solidFill>
                <a:latin typeface="+mn-lt"/>
                <a:ea typeface="+mn-ea"/>
                <a:cs typeface="+mn-cs"/>
              </a:rPr>
              <a:t>if </a:t>
            </a:r>
            <a:r>
              <a:rPr lang="en-US" sz="1200" b="1" i="1" kern="1200" baseline="0" dirty="0" err="1" smtClean="0">
                <a:solidFill>
                  <a:schemeClr val="tx1"/>
                </a:solidFill>
                <a:latin typeface="+mn-lt"/>
                <a:ea typeface="+mn-ea"/>
                <a:cs typeface="+mn-cs"/>
              </a:rPr>
              <a:t>n</a:t>
            </a:r>
            <a:r>
              <a:rPr lang="en-US" sz="1200" b="1" i="1" kern="1200" baseline="0" dirty="0" smtClean="0">
                <a:solidFill>
                  <a:schemeClr val="tx1"/>
                </a:solidFill>
                <a:latin typeface="+mn-lt"/>
                <a:ea typeface="+mn-ea"/>
                <a:cs typeface="+mn-cs"/>
              </a:rPr>
              <a:t> == 0 </a:t>
            </a:r>
            <a:r>
              <a:rPr lang="en-US" sz="1200" b="1" i="1" kern="1200" baseline="0" dirty="0" err="1" smtClean="0">
                <a:solidFill>
                  <a:schemeClr val="tx1"/>
                </a:solidFill>
                <a:latin typeface="+mn-lt"/>
                <a:ea typeface="+mn-ea"/>
                <a:cs typeface="+mn-cs"/>
              </a:rPr>
              <a:t>semWaitB(delay</a:t>
            </a:r>
            <a:r>
              <a:rPr lang="en-US" sz="1200" b="1" i="1" kern="1200" baseline="0" dirty="0" smtClean="0">
                <a:solidFill>
                  <a:schemeClr val="tx1"/>
                </a:solidFill>
                <a:latin typeface="+mn-lt"/>
                <a:ea typeface="+mn-ea"/>
                <a:cs typeface="+mn-cs"/>
              </a:rPr>
              <a:t>) .</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val="1738551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Consider the scenario outlined in Table 5.4 . In line 14, the consumer fails to execute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The consumer did indeed exhaust the buffer and set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to 0 (line 8), but the producer has incremented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before the consumer can test it in line 14. The result is a </a:t>
            </a:r>
            <a:r>
              <a:rPr lang="en-US" sz="1200" kern="1200" baseline="0" dirty="0" err="1" smtClean="0">
                <a:solidFill>
                  <a:schemeClr val="tx1"/>
                </a:solidFill>
                <a:latin typeface="+mn-lt"/>
                <a:ea typeface="+mn-ea"/>
                <a:cs typeface="+mn-cs"/>
              </a:rPr>
              <a:t>semSignalB</a:t>
            </a:r>
            <a:r>
              <a:rPr lang="en-US" sz="1200" kern="1200" baseline="0" dirty="0" smtClean="0">
                <a:solidFill>
                  <a:schemeClr val="tx1"/>
                </a:solidFill>
                <a:latin typeface="+mn-lt"/>
                <a:ea typeface="+mn-ea"/>
                <a:cs typeface="+mn-cs"/>
              </a:rPr>
              <a:t> not matched by a prior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 The value of –1 for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line 20 means that the consumer has </a:t>
            </a:r>
            <a:r>
              <a:rPr lang="en-US" sz="1200" kern="1200" baseline="0" dirty="0" smtClean="0">
                <a:solidFill>
                  <a:schemeClr val="tx1"/>
                </a:solidFill>
                <a:latin typeface="+mn-lt"/>
                <a:ea typeface="+mn-ea"/>
                <a:cs typeface="+mn-cs"/>
              </a:rPr>
              <a:t>consumed an item from the buffer that does not exist. It would not do simply to move the conditional statement inside the critical section of the consumer because this</a:t>
            </a:r>
          </a:p>
          <a:p>
            <a:r>
              <a:rPr lang="en-US" sz="1200" kern="1200" baseline="0" dirty="0" smtClean="0">
                <a:solidFill>
                  <a:schemeClr val="tx1"/>
                </a:solidFill>
                <a:latin typeface="+mn-lt"/>
                <a:ea typeface="+mn-ea"/>
                <a:cs typeface="+mn-cs"/>
              </a:rPr>
              <a:t>could lead to deadlock (e.g., after line 8 of Table 5.4 ).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365293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Deadlock on line 8 of the trace (Table 5.4)</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val="31445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fix for the problem is to introduce an auxiliary variable that can be set in the consumer’s critical section for use later on. This is shown in Figure 5.10 . A careful trace of the logic should convince you that deadlock can no longer occur.</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1169583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somewhat cleaner solution can be obtained if general semaphores (also called counting semaphores) are used, as shown in Figure 5.11 . The variable </a:t>
            </a:r>
            <a:r>
              <a:rPr lang="en-US" sz="1200" kern="1200" baseline="0" dirty="0" err="1" smtClean="0">
                <a:solidFill>
                  <a:schemeClr val="tx1"/>
                </a:solidFill>
                <a:latin typeface="+mn-lt"/>
                <a:ea typeface="+mn-ea"/>
                <a:cs typeface="+mn-cs"/>
              </a:rPr>
              <a:t>n</a:t>
            </a:r>
            <a:r>
              <a:rPr lang="en-US" sz="1200" kern="1200" baseline="0" dirty="0" smtClean="0">
                <a:solidFill>
                  <a:schemeClr val="tx1"/>
                </a:solidFill>
                <a:latin typeface="+mn-lt"/>
                <a:ea typeface="+mn-ea"/>
                <a:cs typeface="+mn-cs"/>
              </a:rPr>
              <a:t> is now a semaphore. Its value still is equal to the number of items in the buffer. Suppose now that in transcribing this program, a mistake is made and the operations </a:t>
            </a:r>
            <a:r>
              <a:rPr lang="en-US" sz="1200" kern="1200" baseline="0" dirty="0" err="1" smtClean="0">
                <a:solidFill>
                  <a:schemeClr val="tx1"/>
                </a:solidFill>
                <a:latin typeface="+mn-lt"/>
                <a:ea typeface="+mn-ea"/>
                <a:cs typeface="+mn-cs"/>
              </a:rPr>
              <a:t>semSignal(s</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are interchanged. This would require that the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operation be performed in the producer’s critical section without interruption by the consumer or another producer. Would this affect the program? No, because the consumer must wait on both semaphores before proceeding in any case.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extLst>
      <p:ext uri="{BB962C8B-B14F-4D97-AF65-F5344CB8AC3E}">
        <p14:creationId xmlns:p14="http://schemas.microsoft.com/office/powerpoint/2010/main" val="3124168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5.13 shows a solution using general semaphores. The semaphore </a:t>
            </a:r>
            <a:r>
              <a:rPr lang="en-US" sz="1200" i="1" kern="1200" baseline="0" dirty="0" err="1" smtClean="0">
                <a:solidFill>
                  <a:schemeClr val="tx1"/>
                </a:solidFill>
                <a:latin typeface="+mn-lt"/>
                <a:ea typeface="+mn-ea"/>
                <a:cs typeface="+mn-cs"/>
              </a:rPr>
              <a:t>e</a:t>
            </a:r>
            <a:r>
              <a:rPr lang="en-US" sz="1200" i="1" kern="1200" baseline="0" dirty="0" smtClean="0">
                <a:solidFill>
                  <a:schemeClr val="tx1"/>
                </a:solidFill>
                <a:latin typeface="+mn-lt"/>
                <a:ea typeface="+mn-ea"/>
                <a:cs typeface="+mn-cs"/>
              </a:rPr>
              <a:t> has </a:t>
            </a:r>
            <a:r>
              <a:rPr lang="en-US" sz="1200" kern="1200" baseline="0" dirty="0" smtClean="0">
                <a:solidFill>
                  <a:schemeClr val="tx1"/>
                </a:solidFill>
                <a:latin typeface="+mn-lt"/>
                <a:ea typeface="+mn-ea"/>
                <a:cs typeface="+mn-cs"/>
              </a:rPr>
              <a:t>been added to keep track of the number of empty spaces.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extLst>
      <p:ext uri="{BB962C8B-B14F-4D97-AF65-F5344CB8AC3E}">
        <p14:creationId xmlns:p14="http://schemas.microsoft.com/office/powerpoint/2010/main" val="591193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monitor is a programming-language construct that provides equivalent functionality to that of semaphores and that is easier to control. The concept was first formally defined in [HOAR74]. The monitor construct has been implemented in a number of programming languages, including Concurrent Pascal, Pascal-Plus, Modula-2, Modula-3, and Java. It has also been implemented as a program library. This allows programmers to put a monitor lock on any object. In particular, for something like a linked list, you may want to lock all linked lists with one lock, or have one lock for each list, or have one lock for each element of each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monitor is a software module consisting of one or more procedures, an initialization sequence, and local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extLst>
      <p:ext uri="{BB962C8B-B14F-4D97-AF65-F5344CB8AC3E}">
        <p14:creationId xmlns:p14="http://schemas.microsoft.com/office/powerpoint/2010/main" val="4528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Fundamental to all of these areas, and fundamental to OS design, is concurrency. Concurrency encompasses a host of design issues, including communication among processes, sharing of and competing for resources (such as memory, files, and I/O access), synchronization of the activities of multiple processes, and allocation of processor time to processes. We shall see that these issues arise not just in multiprocessing and distributed processing environments but even in single-processor multiprogramming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Concurrency arises in three different contexts: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Multiple applications: </a:t>
            </a:r>
            <a:r>
              <a:rPr lang="en-US" sz="1200" b="0" kern="1200" baseline="0" dirty="0" smtClean="0">
                <a:solidFill>
                  <a:schemeClr val="tx1"/>
                </a:solidFill>
                <a:latin typeface="+mn-lt"/>
                <a:ea typeface="+mn-ea"/>
                <a:cs typeface="+mn-cs"/>
              </a:rPr>
              <a:t>Multiprogramming was invented to allow processing </a:t>
            </a:r>
            <a:r>
              <a:rPr lang="en-US" sz="1200" kern="1200" baseline="0" dirty="0" smtClean="0">
                <a:solidFill>
                  <a:schemeClr val="tx1"/>
                </a:solidFill>
                <a:latin typeface="+mn-lt"/>
                <a:ea typeface="+mn-ea"/>
                <a:cs typeface="+mn-cs"/>
              </a:rPr>
              <a:t>time to be dynamically shared among a number of active applications.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Structured applications: </a:t>
            </a:r>
            <a:r>
              <a:rPr lang="en-US" sz="1200" b="0" kern="1200" baseline="0" dirty="0" smtClean="0">
                <a:solidFill>
                  <a:schemeClr val="tx1"/>
                </a:solidFill>
                <a:latin typeface="+mn-lt"/>
                <a:ea typeface="+mn-ea"/>
                <a:cs typeface="+mn-cs"/>
              </a:rPr>
              <a:t>As an extension of the principles of modular design </a:t>
            </a:r>
            <a:r>
              <a:rPr lang="en-US" sz="1200" kern="1200" baseline="0" dirty="0" smtClean="0">
                <a:solidFill>
                  <a:schemeClr val="tx1"/>
                </a:solidFill>
                <a:latin typeface="+mn-lt"/>
                <a:ea typeface="+mn-ea"/>
                <a:cs typeface="+mn-cs"/>
              </a:rPr>
              <a:t>and structured programming, some applications can be effectively programmed as a set of concurrent processes.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Operating system structure: </a:t>
            </a:r>
            <a:r>
              <a:rPr lang="en-US" sz="1200" b="0" kern="1200" baseline="0" dirty="0" smtClean="0">
                <a:solidFill>
                  <a:schemeClr val="tx1"/>
                </a:solidFill>
                <a:latin typeface="+mn-lt"/>
                <a:ea typeface="+mn-ea"/>
                <a:cs typeface="+mn-cs"/>
              </a:rPr>
              <a:t>The same structuring advantages apply to systems </a:t>
            </a:r>
            <a:r>
              <a:rPr lang="en-US" sz="1200" kern="1200" baseline="0" dirty="0" smtClean="0">
                <a:solidFill>
                  <a:schemeClr val="tx1"/>
                </a:solidFill>
                <a:latin typeface="+mn-lt"/>
                <a:ea typeface="+mn-ea"/>
                <a:cs typeface="+mn-cs"/>
              </a:rPr>
              <a:t>programs, and we have seen that operating systems are themselves often implemented as a set of processes or threads.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extLst>
      <p:ext uri="{BB962C8B-B14F-4D97-AF65-F5344CB8AC3E}">
        <p14:creationId xmlns:p14="http://schemas.microsoft.com/office/powerpoint/2010/main" val="2160098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The chief characteristics of a monitor are the following:</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The local data variables are accessible only by the monitor’s procedures and</a:t>
            </a:r>
          </a:p>
          <a:p>
            <a:r>
              <a:rPr lang="en-US" sz="1200" kern="1200" baseline="0" dirty="0" smtClean="0">
                <a:solidFill>
                  <a:schemeClr val="tx1"/>
                </a:solidFill>
                <a:latin typeface="+mn-lt"/>
                <a:ea typeface="+mn-ea"/>
                <a:cs typeface="+mn-cs"/>
              </a:rPr>
              <a:t>not by any external procedure.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A process enters the monitor by invoking one of its procedures.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Only one process may be executing in the monitor at a time; any other processes</a:t>
            </a:r>
          </a:p>
          <a:p>
            <a:r>
              <a:rPr lang="en-US" sz="1200" kern="1200" baseline="0" dirty="0" smtClean="0">
                <a:solidFill>
                  <a:schemeClr val="tx1"/>
                </a:solidFill>
                <a:latin typeface="+mn-lt"/>
                <a:ea typeface="+mn-ea"/>
                <a:cs typeface="+mn-cs"/>
              </a:rPr>
              <a:t>that have invoked the monitor are blocked, waiting for the monitor to become available.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first two characteristics are reminiscent of those for objects in object-oriented software. Indeed, an object-oriented OS or programming language can readily implement a monitor as an object with special characteristics.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By enforcing the discipline of one process at a time, the monitor is able to provide a mutual exclusion facility. The data variables in the monitor can be accessed by only one process at a time. Thus, a shared data structure can be protected by placing it in a monitor. If the data in a monitor represent some resource, then the monitor provides a mutual exclusion facility for accessing the resource.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be useful for concurrent processing, the monitor must include synchronization tools. For example, suppose a process invokes the monitor and, while in the</a:t>
            </a:r>
          </a:p>
          <a:p>
            <a:r>
              <a:rPr lang="en-US" sz="1200" kern="1200" baseline="0" dirty="0" smtClean="0">
                <a:solidFill>
                  <a:schemeClr val="tx1"/>
                </a:solidFill>
                <a:latin typeface="+mn-lt"/>
                <a:ea typeface="+mn-ea"/>
                <a:cs typeface="+mn-cs"/>
              </a:rPr>
              <a:t>monitor, must be blocked until some condition is satisfied. A facility is needed by which the process is not only blocked but releases the monitor so that some other process may enter it. Later, when the condition is satisfied and the monitor is again available, the process needs to be resumed and allowed to reenter the monitor at the point of its suspension.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extLst>
      <p:ext uri="{BB962C8B-B14F-4D97-AF65-F5344CB8AC3E}">
        <p14:creationId xmlns:p14="http://schemas.microsoft.com/office/powerpoint/2010/main" val="1785154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5.15 illustrates the structure of a monitor. Although a process can enter the monitor by invoking any of its procedures, we can think of the monitor as having a single entry point that is guarded so that only one process may be in the monitor at a time. Other processes that attempt to enter the monitor join a queue of processes blocked waiting for monitor availability. Once a process is in the monitor, it may temporarily block itself on condition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by issuing </a:t>
            </a:r>
            <a:r>
              <a:rPr lang="en-US" sz="1200" i="1" kern="1200" baseline="0" dirty="0" err="1" smtClean="0">
                <a:solidFill>
                  <a:schemeClr val="tx1"/>
                </a:solidFill>
                <a:latin typeface="+mn-lt"/>
                <a:ea typeface="+mn-ea"/>
                <a:cs typeface="+mn-cs"/>
              </a:rPr>
              <a:t>cwait(x</a:t>
            </a:r>
            <a:r>
              <a:rPr lang="en-US" sz="1200" i="1" kern="1200" baseline="0" dirty="0" smtClean="0">
                <a:solidFill>
                  <a:schemeClr val="tx1"/>
                </a:solidFill>
                <a:latin typeface="+mn-lt"/>
                <a:ea typeface="+mn-ea"/>
                <a:cs typeface="+mn-cs"/>
              </a:rPr>
              <a:t>) ; it is then placed </a:t>
            </a:r>
            <a:r>
              <a:rPr lang="en-US" sz="1200" kern="1200" baseline="0" dirty="0" smtClean="0">
                <a:solidFill>
                  <a:schemeClr val="tx1"/>
                </a:solidFill>
                <a:latin typeface="+mn-lt"/>
                <a:ea typeface="+mn-ea"/>
                <a:cs typeface="+mn-cs"/>
              </a:rPr>
              <a:t>in a queue of processes waiting to reenter the monitor when the condition changes, and resume execution at the point in its program following the </a:t>
            </a:r>
            <a:r>
              <a:rPr lang="en-US" sz="1200" kern="1200" baseline="0" dirty="0" err="1" smtClean="0">
                <a:solidFill>
                  <a:schemeClr val="tx1"/>
                </a:solidFill>
                <a:latin typeface="+mn-lt"/>
                <a:ea typeface="+mn-ea"/>
                <a:cs typeface="+mn-cs"/>
              </a:rPr>
              <a:t>cwait(x</a:t>
            </a:r>
            <a:r>
              <a:rPr lang="en-US" sz="1200" kern="1200" baseline="0" dirty="0" smtClean="0">
                <a:solidFill>
                  <a:schemeClr val="tx1"/>
                </a:solidFill>
                <a:latin typeface="+mn-lt"/>
                <a:ea typeface="+mn-ea"/>
                <a:cs typeface="+mn-cs"/>
              </a:rPr>
              <a:t>) call. If a process that is executing in the monitor detects a change in the condition variable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 it issues </a:t>
            </a:r>
            <a:r>
              <a:rPr lang="en-US" sz="1200" kern="1200" baseline="0" dirty="0" err="1" smtClean="0">
                <a:solidFill>
                  <a:schemeClr val="tx1"/>
                </a:solidFill>
                <a:latin typeface="+mn-lt"/>
                <a:ea typeface="+mn-ea"/>
                <a:cs typeface="+mn-cs"/>
              </a:rPr>
              <a:t>csignal(x</a:t>
            </a:r>
            <a:r>
              <a:rPr lang="en-US" sz="1200" kern="1200" baseline="0" dirty="0" smtClean="0">
                <a:solidFill>
                  <a:schemeClr val="tx1"/>
                </a:solidFill>
                <a:latin typeface="+mn-lt"/>
                <a:ea typeface="+mn-ea"/>
                <a:cs typeface="+mn-cs"/>
              </a:rPr>
              <a:t>) , which alerts the corresponding condition queue that the condition has changed.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extLst>
      <p:ext uri="{BB962C8B-B14F-4D97-AF65-F5344CB8AC3E}">
        <p14:creationId xmlns:p14="http://schemas.microsoft.com/office/powerpoint/2010/main" val="2118038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As an example of the use of a monitor, let us return to the bounded-buffer producer/consumer problem. Figure 5.16 shows a solution using a monitor. The monitor module, </a:t>
            </a:r>
            <a:r>
              <a:rPr lang="en-US" sz="1200" kern="1200" baseline="0" dirty="0" err="1" smtClean="0">
                <a:solidFill>
                  <a:schemeClr val="tx1"/>
                </a:solidFill>
                <a:latin typeface="+mn-lt"/>
                <a:ea typeface="+mn-ea"/>
                <a:cs typeface="+mn-cs"/>
              </a:rPr>
              <a:t>boundedbuffer</a:t>
            </a:r>
            <a:r>
              <a:rPr lang="en-US" sz="1200" kern="1200" baseline="0" dirty="0" smtClean="0">
                <a:solidFill>
                  <a:schemeClr val="tx1"/>
                </a:solidFill>
                <a:latin typeface="+mn-lt"/>
                <a:ea typeface="+mn-ea"/>
                <a:cs typeface="+mn-cs"/>
              </a:rPr>
              <a:t> , controls the buffer used to store and retrieve characters. The monitor includes two condition variables (declared with the construct </a:t>
            </a:r>
            <a:r>
              <a:rPr lang="en-US" sz="1200" b="1" kern="1200" baseline="0" dirty="0" err="1" smtClean="0">
                <a:solidFill>
                  <a:schemeClr val="tx1"/>
                </a:solidFill>
                <a:latin typeface="+mn-lt"/>
                <a:ea typeface="+mn-ea"/>
                <a:cs typeface="+mn-cs"/>
              </a:rPr>
              <a:t>cond</a:t>
            </a:r>
            <a:r>
              <a:rPr lang="en-US" sz="1200" b="1" kern="1200" baseline="0" dirty="0" smtClean="0">
                <a:solidFill>
                  <a:schemeClr val="tx1"/>
                </a:solidFill>
                <a:latin typeface="+mn-lt"/>
                <a:ea typeface="+mn-ea"/>
                <a:cs typeface="+mn-cs"/>
              </a:rPr>
              <a:t> ): </a:t>
            </a:r>
            <a:r>
              <a:rPr lang="en-US" sz="1200" b="1" i="1" kern="1200" baseline="0" dirty="0" err="1" smtClean="0">
                <a:solidFill>
                  <a:schemeClr val="tx1"/>
                </a:solidFill>
                <a:latin typeface="+mn-lt"/>
                <a:ea typeface="+mn-ea"/>
                <a:cs typeface="+mn-cs"/>
              </a:rPr>
              <a:t>notfull</a:t>
            </a:r>
            <a:r>
              <a:rPr lang="en-US" sz="1200" b="1" i="1" kern="1200" baseline="0" dirty="0" smtClean="0">
                <a:solidFill>
                  <a:schemeClr val="tx1"/>
                </a:solidFill>
                <a:latin typeface="+mn-lt"/>
                <a:ea typeface="+mn-ea"/>
                <a:cs typeface="+mn-cs"/>
              </a:rPr>
              <a:t> is true when there is room to add at least one character to the </a:t>
            </a:r>
            <a:r>
              <a:rPr lang="en-US" sz="1200" kern="1200" baseline="0" dirty="0" smtClean="0">
                <a:solidFill>
                  <a:schemeClr val="tx1"/>
                </a:solidFill>
                <a:latin typeface="+mn-lt"/>
                <a:ea typeface="+mn-ea"/>
                <a:cs typeface="+mn-cs"/>
              </a:rPr>
              <a:t>buffer, and </a:t>
            </a:r>
            <a:r>
              <a:rPr lang="en-US" sz="1200" i="1" kern="1200" baseline="0" dirty="0" err="1" smtClean="0">
                <a:solidFill>
                  <a:schemeClr val="tx1"/>
                </a:solidFill>
                <a:latin typeface="+mn-lt"/>
                <a:ea typeface="+mn-ea"/>
                <a:cs typeface="+mn-cs"/>
              </a:rPr>
              <a:t>notempty</a:t>
            </a:r>
            <a:r>
              <a:rPr lang="en-US" sz="1200" i="1" kern="1200" baseline="0" dirty="0" smtClean="0">
                <a:solidFill>
                  <a:schemeClr val="tx1"/>
                </a:solidFill>
                <a:latin typeface="+mn-lt"/>
                <a:ea typeface="+mn-ea"/>
                <a:cs typeface="+mn-cs"/>
              </a:rPr>
              <a:t> is true when there is at least one character in the buffer.</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producer can add characters to the buffer only by means of the procedure append inside the monitor; the producer does not have direct access to </a:t>
            </a:r>
            <a:r>
              <a:rPr lang="en-US" sz="1200" i="1" kern="1200" baseline="0" dirty="0" smtClean="0">
                <a:solidFill>
                  <a:schemeClr val="tx1"/>
                </a:solidFill>
                <a:latin typeface="+mn-lt"/>
                <a:ea typeface="+mn-ea"/>
                <a:cs typeface="+mn-cs"/>
              </a:rPr>
              <a:t>buffer . The </a:t>
            </a:r>
            <a:r>
              <a:rPr lang="en-US" sz="1200" kern="1200" baseline="0" dirty="0" smtClean="0">
                <a:solidFill>
                  <a:schemeClr val="tx1"/>
                </a:solidFill>
                <a:latin typeface="+mn-lt"/>
                <a:ea typeface="+mn-ea"/>
                <a:cs typeface="+mn-cs"/>
              </a:rPr>
              <a:t>procedure first checks the condition </a:t>
            </a:r>
            <a:r>
              <a:rPr lang="en-US" sz="1200" i="1" kern="1200" baseline="0" dirty="0" err="1" smtClean="0">
                <a:solidFill>
                  <a:schemeClr val="tx1"/>
                </a:solidFill>
                <a:latin typeface="+mn-lt"/>
                <a:ea typeface="+mn-ea"/>
                <a:cs typeface="+mn-cs"/>
              </a:rPr>
              <a:t>notfull</a:t>
            </a:r>
            <a:r>
              <a:rPr lang="en-US" sz="1200" i="1" kern="1200" baseline="0" dirty="0" smtClean="0">
                <a:solidFill>
                  <a:schemeClr val="tx1"/>
                </a:solidFill>
                <a:latin typeface="+mn-lt"/>
                <a:ea typeface="+mn-ea"/>
                <a:cs typeface="+mn-cs"/>
              </a:rPr>
              <a:t> to determine if there is space available </a:t>
            </a:r>
            <a:r>
              <a:rPr lang="en-US" sz="1200" kern="1200" baseline="0" dirty="0" smtClean="0">
                <a:solidFill>
                  <a:schemeClr val="tx1"/>
                </a:solidFill>
                <a:latin typeface="+mn-lt"/>
                <a:ea typeface="+mn-ea"/>
                <a:cs typeface="+mn-cs"/>
              </a:rPr>
              <a:t>in the buffer. If not, the process executing the monitor is blocked on that condition. Some other process (producer or consumer) may now enter the monitor. Later, when the buffer is no longer full, the blocked process may be removed from the queue, reactivated, and resume processing. After placing a character in the buffer, the process signals the </a:t>
            </a:r>
            <a:r>
              <a:rPr lang="en-US" sz="1200" i="1" kern="1200" baseline="0" dirty="0" err="1" smtClean="0">
                <a:solidFill>
                  <a:schemeClr val="tx1"/>
                </a:solidFill>
                <a:latin typeface="+mn-lt"/>
                <a:ea typeface="+mn-ea"/>
                <a:cs typeface="+mn-cs"/>
              </a:rPr>
              <a:t>notempty</a:t>
            </a:r>
            <a:r>
              <a:rPr lang="en-US" sz="1200" i="1" kern="1200" baseline="0" dirty="0" smtClean="0">
                <a:solidFill>
                  <a:schemeClr val="tx1"/>
                </a:solidFill>
                <a:latin typeface="+mn-lt"/>
                <a:ea typeface="+mn-ea"/>
                <a:cs typeface="+mn-cs"/>
              </a:rPr>
              <a:t> condition. A similar description can be made of the </a:t>
            </a:r>
            <a:r>
              <a:rPr lang="en-US" sz="1200" kern="1200" baseline="0" dirty="0" smtClean="0">
                <a:solidFill>
                  <a:schemeClr val="tx1"/>
                </a:solidFill>
                <a:latin typeface="+mn-lt"/>
                <a:ea typeface="+mn-ea"/>
                <a:cs typeface="+mn-cs"/>
              </a:rPr>
              <a:t>consumer function.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example points out the division of responsibility with monitors compared to semaphores. In the case of monitors, the monitor construct itself enforces mutual exclusion: It is not possible for both a producer and a consumer simultaneously to access the buffer. However, the programmer must place the appropriate </a:t>
            </a:r>
            <a:r>
              <a:rPr lang="en-US" sz="1200" kern="1200" baseline="0" dirty="0" err="1" smtClean="0">
                <a:solidFill>
                  <a:schemeClr val="tx1"/>
                </a:solidFill>
                <a:latin typeface="+mn-lt"/>
                <a:ea typeface="+mn-ea"/>
                <a:cs typeface="+mn-cs"/>
              </a:rPr>
              <a:t>cwait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primitives inside the monitor to prevent processes from depositing items in a full buffer or removing them from an empty one. In the case of semaphores, both mutual exclusion and synchronization are the responsibility of the programmer.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in Figure 5.16 , a process exits the monitor immediately after executing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 If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does not occur at the end of the procedure, then, in Hoare’s proposal, the process issuing the signal is blocked to make the monitor available and placed in a queue until the monitor is free. One possibility at this point would be to place the blocked process in the entrance queue, so that it would have to compete for access with other processes that had not yet entered the monitor. However, because a process blocked on a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 has already partially performed its task in the monitor, it makes sense to give this process precedence over newly entering processes by setting up a separate urgent queue ( Figure 5.15 ). One language that uses monitors, Concurrent Pascal, requires that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only appear as the last operation executed by a monitor procedure.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If there are no processes waiting on condition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 then the execution of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 has no effect.</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As with semaphores, it is possible to make mistakes in the synchronization function</a:t>
            </a:r>
          </a:p>
          <a:p>
            <a:r>
              <a:rPr lang="en-US" sz="1200" kern="1200" baseline="0" dirty="0" smtClean="0">
                <a:solidFill>
                  <a:schemeClr val="tx1"/>
                </a:solidFill>
                <a:latin typeface="+mn-lt"/>
                <a:ea typeface="+mn-ea"/>
                <a:cs typeface="+mn-cs"/>
              </a:rPr>
              <a:t>of monitors. For example, if either of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functions in the </a:t>
            </a:r>
            <a:r>
              <a:rPr lang="en-US" sz="1200" kern="1200" baseline="0" dirty="0" err="1" smtClean="0">
                <a:solidFill>
                  <a:schemeClr val="tx1"/>
                </a:solidFill>
                <a:latin typeface="+mn-lt"/>
                <a:ea typeface="+mn-ea"/>
                <a:cs typeface="+mn-cs"/>
              </a:rPr>
              <a:t>boundedbuffer</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monitor are omitted, then processes entering the corresponding condition</a:t>
            </a:r>
          </a:p>
          <a:p>
            <a:r>
              <a:rPr lang="en-US" sz="1200" kern="1200" baseline="0" dirty="0" smtClean="0">
                <a:solidFill>
                  <a:schemeClr val="tx1"/>
                </a:solidFill>
                <a:latin typeface="+mn-lt"/>
                <a:ea typeface="+mn-ea"/>
                <a:cs typeface="+mn-cs"/>
              </a:rPr>
              <a:t>queue are permanently hung up. The advantage that monitors have over semaphores</a:t>
            </a:r>
          </a:p>
          <a:p>
            <a:r>
              <a:rPr lang="en-US" sz="1200" kern="1200" baseline="0" dirty="0" smtClean="0">
                <a:solidFill>
                  <a:schemeClr val="tx1"/>
                </a:solidFill>
                <a:latin typeface="+mn-lt"/>
                <a:ea typeface="+mn-ea"/>
                <a:cs typeface="+mn-cs"/>
              </a:rPr>
              <a:t>is that all of the synchronization functions are confined to the monitor. Therefore, it</a:t>
            </a:r>
          </a:p>
          <a:p>
            <a:r>
              <a:rPr lang="en-US" sz="1200" kern="1200" baseline="0" dirty="0" smtClean="0">
                <a:solidFill>
                  <a:schemeClr val="tx1"/>
                </a:solidFill>
                <a:latin typeface="+mn-lt"/>
                <a:ea typeface="+mn-ea"/>
                <a:cs typeface="+mn-cs"/>
              </a:rPr>
              <a:t>is easier to verify that the synchronization has been done correctly and to detect bugs.</a:t>
            </a:r>
          </a:p>
          <a:p>
            <a:r>
              <a:rPr lang="en-US" sz="1200" kern="1200" baseline="0" dirty="0" smtClean="0">
                <a:solidFill>
                  <a:schemeClr val="tx1"/>
                </a:solidFill>
                <a:latin typeface="+mn-lt"/>
                <a:ea typeface="+mn-ea"/>
                <a:cs typeface="+mn-cs"/>
              </a:rPr>
              <a:t>Furthermore, once a monitor is correctly programmed, access to the protected resource</a:t>
            </a:r>
          </a:p>
          <a:p>
            <a:r>
              <a:rPr lang="en-US" sz="1200" kern="1200" baseline="0" dirty="0" smtClean="0">
                <a:solidFill>
                  <a:schemeClr val="tx1"/>
                </a:solidFill>
                <a:latin typeface="+mn-lt"/>
                <a:ea typeface="+mn-ea"/>
                <a:cs typeface="+mn-cs"/>
              </a:rPr>
              <a:t>is correct for access from all processes. In contrast, with semaphores, resource access is</a:t>
            </a:r>
          </a:p>
          <a:p>
            <a:r>
              <a:rPr lang="en-US" sz="1200" kern="1200" baseline="0" dirty="0" smtClean="0">
                <a:solidFill>
                  <a:schemeClr val="tx1"/>
                </a:solidFill>
                <a:latin typeface="+mn-lt"/>
                <a:ea typeface="+mn-ea"/>
                <a:cs typeface="+mn-cs"/>
              </a:rPr>
              <a:t>correct only if all of the processes that access the resource are programmed correctly.</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extLst>
      <p:ext uri="{BB962C8B-B14F-4D97-AF65-F5344CB8AC3E}">
        <p14:creationId xmlns:p14="http://schemas.microsoft.com/office/powerpoint/2010/main" val="668635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 Hoare’s definition of monitors [HOAR74] requires that if there is at least one process</a:t>
            </a:r>
          </a:p>
          <a:p>
            <a:r>
              <a:rPr lang="en-US" sz="1200" kern="1200" baseline="0" dirty="0" smtClean="0">
                <a:solidFill>
                  <a:schemeClr val="tx1"/>
                </a:solidFill>
                <a:latin typeface="+mn-lt"/>
                <a:ea typeface="+mn-ea"/>
                <a:cs typeface="+mn-cs"/>
              </a:rPr>
              <a:t>in a condition queue, a process from that queue runs immediately when another</a:t>
            </a:r>
          </a:p>
          <a:p>
            <a:r>
              <a:rPr lang="en-US" sz="1200" kern="1200" baseline="0" dirty="0" smtClean="0">
                <a:solidFill>
                  <a:schemeClr val="tx1"/>
                </a:solidFill>
                <a:latin typeface="+mn-lt"/>
                <a:ea typeface="+mn-ea"/>
                <a:cs typeface="+mn-cs"/>
              </a:rPr>
              <a:t>process issues a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for that condition. Thus, the process issuing the</a:t>
            </a:r>
          </a:p>
          <a:p>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must either immediately exit the monitor or be blocked on the monitor.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Lampson and </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developed a different definition of monitors for the</a:t>
            </a:r>
          </a:p>
          <a:p>
            <a:r>
              <a:rPr lang="en-US" sz="1200" kern="1200" baseline="0" dirty="0" smtClean="0">
                <a:solidFill>
                  <a:schemeClr val="tx1"/>
                </a:solidFill>
                <a:latin typeface="+mn-lt"/>
                <a:ea typeface="+mn-ea"/>
                <a:cs typeface="+mn-cs"/>
              </a:rPr>
              <a:t>language Mesa [LAMP80]. Their approach overcomes the problems just listed</a:t>
            </a:r>
          </a:p>
          <a:p>
            <a:r>
              <a:rPr lang="en-US" sz="1200" kern="1200" baseline="0" dirty="0" smtClean="0">
                <a:solidFill>
                  <a:schemeClr val="tx1"/>
                </a:solidFill>
                <a:latin typeface="+mn-lt"/>
                <a:ea typeface="+mn-ea"/>
                <a:cs typeface="+mn-cs"/>
              </a:rPr>
              <a:t>and supports several useful extensions. The Mesa monitor structure is also used in</a:t>
            </a:r>
          </a:p>
          <a:p>
            <a:r>
              <a:rPr lang="en-US" sz="1200" kern="1200" baseline="0" dirty="0" smtClean="0">
                <a:solidFill>
                  <a:schemeClr val="tx1"/>
                </a:solidFill>
                <a:latin typeface="+mn-lt"/>
                <a:ea typeface="+mn-ea"/>
                <a:cs typeface="+mn-cs"/>
              </a:rPr>
              <a:t>the Modula-3 systems programming language [NELS91]. In Mesa, the </a:t>
            </a:r>
            <a:r>
              <a:rPr lang="en-US" sz="1200" kern="1200" baseline="0" dirty="0" err="1" smtClean="0">
                <a:solidFill>
                  <a:schemeClr val="tx1"/>
                </a:solidFill>
                <a:latin typeface="+mn-lt"/>
                <a:ea typeface="+mn-ea"/>
                <a:cs typeface="+mn-cs"/>
              </a:rPr>
              <a:t>csignal</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primitive is replaced by </a:t>
            </a:r>
            <a:r>
              <a:rPr lang="en-US" sz="1200" kern="1200" baseline="0" dirty="0" err="1" smtClean="0">
                <a:solidFill>
                  <a:schemeClr val="tx1"/>
                </a:solidFill>
                <a:latin typeface="+mn-lt"/>
                <a:ea typeface="+mn-ea"/>
                <a:cs typeface="+mn-cs"/>
              </a:rPr>
              <a:t>cnotify</a:t>
            </a:r>
            <a:r>
              <a:rPr lang="en-US" sz="1200" kern="1200" baseline="0" dirty="0" smtClean="0">
                <a:solidFill>
                  <a:schemeClr val="tx1"/>
                </a:solidFill>
                <a:latin typeface="+mn-lt"/>
                <a:ea typeface="+mn-ea"/>
                <a:cs typeface="+mn-cs"/>
              </a:rPr>
              <a:t> , with the following interpretation: When a process</a:t>
            </a:r>
          </a:p>
          <a:p>
            <a:r>
              <a:rPr lang="en-US" sz="1200" kern="1200" baseline="0" dirty="0" smtClean="0">
                <a:solidFill>
                  <a:schemeClr val="tx1"/>
                </a:solidFill>
                <a:latin typeface="+mn-lt"/>
                <a:ea typeface="+mn-ea"/>
                <a:cs typeface="+mn-cs"/>
              </a:rPr>
              <a:t>executing in a monitor executes </a:t>
            </a:r>
            <a:r>
              <a:rPr lang="en-US" sz="1200" kern="1200" baseline="0" dirty="0" err="1" smtClean="0">
                <a:solidFill>
                  <a:schemeClr val="tx1"/>
                </a:solidFill>
                <a:latin typeface="+mn-lt"/>
                <a:ea typeface="+mn-ea"/>
                <a:cs typeface="+mn-cs"/>
              </a:rPr>
              <a:t>cnotify(x</a:t>
            </a:r>
            <a:r>
              <a:rPr lang="en-US" sz="1200" kern="1200" baseline="0" dirty="0" smtClean="0">
                <a:solidFill>
                  <a:schemeClr val="tx1"/>
                </a:solidFill>
                <a:latin typeface="+mn-lt"/>
                <a:ea typeface="+mn-ea"/>
                <a:cs typeface="+mn-cs"/>
              </a:rPr>
              <a:t>),  it causes the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condition queue</a:t>
            </a:r>
          </a:p>
          <a:p>
            <a:r>
              <a:rPr lang="en-US" sz="1200" kern="1200" baseline="0" dirty="0" smtClean="0">
                <a:solidFill>
                  <a:schemeClr val="tx1"/>
                </a:solidFill>
                <a:latin typeface="+mn-lt"/>
                <a:ea typeface="+mn-ea"/>
                <a:cs typeface="+mn-cs"/>
              </a:rPr>
              <a:t>to be notified, but the signaling process continues to execute. The result of the notification</a:t>
            </a:r>
          </a:p>
          <a:p>
            <a:r>
              <a:rPr lang="en-US" sz="1200" kern="1200" baseline="0" dirty="0" smtClean="0">
                <a:solidFill>
                  <a:schemeClr val="tx1"/>
                </a:solidFill>
                <a:latin typeface="+mn-lt"/>
                <a:ea typeface="+mn-ea"/>
                <a:cs typeface="+mn-cs"/>
              </a:rPr>
              <a:t>is that the process at the head of the condition queue will be resumed at</a:t>
            </a:r>
          </a:p>
          <a:p>
            <a:r>
              <a:rPr lang="en-US" sz="1200" kern="1200" baseline="0" dirty="0" smtClean="0">
                <a:solidFill>
                  <a:schemeClr val="tx1"/>
                </a:solidFill>
                <a:latin typeface="+mn-lt"/>
                <a:ea typeface="+mn-ea"/>
                <a:cs typeface="+mn-cs"/>
              </a:rPr>
              <a:t>some convenient future time when the monitor is available. However, because there</a:t>
            </a:r>
          </a:p>
          <a:p>
            <a:r>
              <a:rPr lang="en-US" sz="1200" kern="1200" baseline="0" dirty="0" smtClean="0">
                <a:solidFill>
                  <a:schemeClr val="tx1"/>
                </a:solidFill>
                <a:latin typeface="+mn-lt"/>
                <a:ea typeface="+mn-ea"/>
                <a:cs typeface="+mn-cs"/>
              </a:rPr>
              <a:t>is no guarantee that some other process will not enter the monitor before the waiting</a:t>
            </a:r>
          </a:p>
          <a:p>
            <a:r>
              <a:rPr lang="en-US" sz="1200" kern="1200" baseline="0" dirty="0" smtClean="0">
                <a:solidFill>
                  <a:schemeClr val="tx1"/>
                </a:solidFill>
                <a:latin typeface="+mn-lt"/>
                <a:ea typeface="+mn-ea"/>
                <a:cs typeface="+mn-cs"/>
              </a:rPr>
              <a:t>process, the waiting process must recheck the condition. For example, the procedures</a:t>
            </a:r>
          </a:p>
          <a:p>
            <a:r>
              <a:rPr lang="en-US" sz="1200" kern="1200" baseline="0" dirty="0" smtClean="0">
                <a:solidFill>
                  <a:schemeClr val="tx1"/>
                </a:solidFill>
                <a:latin typeface="+mn-lt"/>
                <a:ea typeface="+mn-ea"/>
                <a:cs typeface="+mn-cs"/>
              </a:rPr>
              <a:t>in the </a:t>
            </a:r>
            <a:r>
              <a:rPr lang="en-US" sz="1200" kern="1200" baseline="0" dirty="0" err="1" smtClean="0">
                <a:solidFill>
                  <a:schemeClr val="tx1"/>
                </a:solidFill>
                <a:latin typeface="+mn-lt"/>
                <a:ea typeface="+mn-ea"/>
                <a:cs typeface="+mn-cs"/>
              </a:rPr>
              <a:t>boundedbuffer</a:t>
            </a:r>
            <a:r>
              <a:rPr lang="en-US" sz="1200" kern="1200" baseline="0" dirty="0" smtClean="0">
                <a:solidFill>
                  <a:schemeClr val="tx1"/>
                </a:solidFill>
                <a:latin typeface="+mn-lt"/>
                <a:ea typeface="+mn-ea"/>
                <a:cs typeface="+mn-cs"/>
              </a:rPr>
              <a:t>  monitor would now have the code of Figure 5.17.</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An advantage of 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monitors over Hoare monitors is that the</a:t>
            </a:r>
          </a:p>
          <a:p>
            <a:r>
              <a:rPr lang="en-US" sz="1200" kern="1200" baseline="0" dirty="0" smtClean="0">
                <a:solidFill>
                  <a:schemeClr val="tx1"/>
                </a:solidFill>
                <a:latin typeface="+mn-lt"/>
                <a:ea typeface="+mn-ea"/>
                <a:cs typeface="+mn-cs"/>
              </a:rPr>
              <a:t>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approach is less prone to error. In the 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approach,</a:t>
            </a:r>
          </a:p>
          <a:p>
            <a:r>
              <a:rPr lang="en-US" sz="1200" kern="1200" baseline="0" dirty="0" smtClean="0">
                <a:solidFill>
                  <a:schemeClr val="tx1"/>
                </a:solidFill>
                <a:latin typeface="+mn-lt"/>
                <a:ea typeface="+mn-ea"/>
                <a:cs typeface="+mn-cs"/>
              </a:rPr>
              <a:t>because each procedure checks the monitor variable after being signaled, with the</a:t>
            </a:r>
          </a:p>
          <a:p>
            <a:r>
              <a:rPr lang="en-US" sz="1200" kern="1200" baseline="0" dirty="0" smtClean="0">
                <a:solidFill>
                  <a:schemeClr val="tx1"/>
                </a:solidFill>
                <a:latin typeface="+mn-lt"/>
                <a:ea typeface="+mn-ea"/>
                <a:cs typeface="+mn-cs"/>
              </a:rPr>
              <a:t>use of the while  construct, a process can signal or broadcast incorrectly without causing</a:t>
            </a:r>
          </a:p>
          <a:p>
            <a:r>
              <a:rPr lang="en-US" sz="1200" kern="1200" baseline="0" dirty="0" smtClean="0">
                <a:solidFill>
                  <a:schemeClr val="tx1"/>
                </a:solidFill>
                <a:latin typeface="+mn-lt"/>
                <a:ea typeface="+mn-ea"/>
                <a:cs typeface="+mn-cs"/>
              </a:rPr>
              <a:t>an error in the signaled program. The signaled program will check the relevant</a:t>
            </a:r>
          </a:p>
          <a:p>
            <a:r>
              <a:rPr lang="en-US" sz="1200" kern="1200" baseline="0" dirty="0" smtClean="0">
                <a:solidFill>
                  <a:schemeClr val="tx1"/>
                </a:solidFill>
                <a:latin typeface="+mn-lt"/>
                <a:ea typeface="+mn-ea"/>
                <a:cs typeface="+mn-cs"/>
              </a:rPr>
              <a:t>variable and, if the desired condition is not met, continue to wait.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advantage of the 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monitor is that it lends itself to a</a:t>
            </a:r>
          </a:p>
          <a:p>
            <a:r>
              <a:rPr lang="en-US" sz="1200" kern="1200" baseline="0" dirty="0" smtClean="0">
                <a:solidFill>
                  <a:schemeClr val="tx1"/>
                </a:solidFill>
                <a:latin typeface="+mn-lt"/>
                <a:ea typeface="+mn-ea"/>
                <a:cs typeface="+mn-cs"/>
              </a:rPr>
              <a:t>more modular approach to program construction.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extLst>
      <p:ext uri="{BB962C8B-B14F-4D97-AF65-F5344CB8AC3E}">
        <p14:creationId xmlns:p14="http://schemas.microsoft.com/office/powerpoint/2010/main" val="985015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number of design issues relating to message-passing systems are listed in Table 5.5 , and examined in the remainder of this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extLst>
      <p:ext uri="{BB962C8B-B14F-4D97-AF65-F5344CB8AC3E}">
        <p14:creationId xmlns:p14="http://schemas.microsoft.com/office/powerpoint/2010/main" val="2061666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a:t>
            </a:r>
            <a:r>
              <a:rPr lang="en-US" sz="1200" b="0" kern="1200" baseline="0" dirty="0" smtClean="0">
                <a:solidFill>
                  <a:schemeClr val="tx1"/>
                </a:solidFill>
                <a:latin typeface="+mn-lt"/>
                <a:ea typeface="+mn-ea"/>
                <a:cs typeface="+mn-cs"/>
              </a:rPr>
              <a:t>direct addressing , the send primitive includes a specific identifier of the destination process. </a:t>
            </a:r>
            <a:r>
              <a:rPr lang="en-US" sz="1200" kern="1200" baseline="0" dirty="0" smtClean="0">
                <a:solidFill>
                  <a:schemeClr val="tx1"/>
                </a:solidFill>
                <a:latin typeface="+mn-lt"/>
                <a:ea typeface="+mn-ea"/>
                <a:cs typeface="+mn-cs"/>
              </a:rPr>
              <a:t>The receive primitive can be handled in one of two ways. One possibility is to require that the process explicitly designate a sending process. Thus, the process must know ahead of time from which process a message is expected. This will often be effective for cooperating concurrent processes. In other cases, however, it is impossible to specify the anticipated source process. An example is a printer server process, which will accept a print request message from any other process. For such applications, a more effective approach is the use of implicit addressing. In this case, the </a:t>
            </a:r>
            <a:r>
              <a:rPr lang="en-US" sz="1200" i="1" kern="1200" baseline="0" dirty="0" smtClean="0">
                <a:solidFill>
                  <a:schemeClr val="tx1"/>
                </a:solidFill>
                <a:latin typeface="+mn-lt"/>
                <a:ea typeface="+mn-ea"/>
                <a:cs typeface="+mn-cs"/>
              </a:rPr>
              <a:t>source parameter of the receive primitive possesses a value returned </a:t>
            </a:r>
            <a:r>
              <a:rPr lang="en-US" sz="1200" kern="1200" baseline="0" dirty="0" smtClean="0">
                <a:solidFill>
                  <a:schemeClr val="tx1"/>
                </a:solidFill>
                <a:latin typeface="+mn-lt"/>
                <a:ea typeface="+mn-ea"/>
                <a:cs typeface="+mn-cs"/>
              </a:rPr>
              <a:t>when the receive operation has been performed.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extLst>
      <p:ext uri="{BB962C8B-B14F-4D97-AF65-F5344CB8AC3E}">
        <p14:creationId xmlns:p14="http://schemas.microsoft.com/office/powerpoint/2010/main" val="1965372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other general approach is </a:t>
            </a:r>
            <a:r>
              <a:rPr lang="en-US" sz="1200" b="1" kern="1200" baseline="0" dirty="0" smtClean="0">
                <a:solidFill>
                  <a:schemeClr val="tx1"/>
                </a:solidFill>
                <a:latin typeface="+mn-lt"/>
                <a:ea typeface="+mn-ea"/>
                <a:cs typeface="+mn-cs"/>
              </a:rPr>
              <a:t>indirect addressing . </a:t>
            </a:r>
            <a:r>
              <a:rPr lang="en-US" sz="1200" b="0" kern="1200" baseline="0" dirty="0" smtClean="0">
                <a:solidFill>
                  <a:schemeClr val="tx1"/>
                </a:solidFill>
                <a:latin typeface="+mn-lt"/>
                <a:ea typeface="+mn-ea"/>
                <a:cs typeface="+mn-cs"/>
              </a:rPr>
              <a:t>In this case, messages are</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not sent directly from sender to receiver but rather are sent to a shared data structure consisting of queues that can temporarily hold messages. Such queues are generally referred to as </a:t>
            </a:r>
            <a:r>
              <a:rPr lang="en-US" sz="1200" i="1" kern="1200" baseline="0" dirty="0" smtClean="0">
                <a:solidFill>
                  <a:schemeClr val="tx1"/>
                </a:solidFill>
                <a:latin typeface="+mn-lt"/>
                <a:ea typeface="+mn-ea"/>
                <a:cs typeface="+mn-cs"/>
              </a:rPr>
              <a:t>mailboxes . Thus, for two processes to communicate, one process </a:t>
            </a:r>
            <a:r>
              <a:rPr lang="en-US" sz="1200" kern="1200" baseline="0" dirty="0" smtClean="0">
                <a:solidFill>
                  <a:schemeClr val="tx1"/>
                </a:solidFill>
                <a:latin typeface="+mn-lt"/>
                <a:ea typeface="+mn-ea"/>
                <a:cs typeface="+mn-cs"/>
              </a:rPr>
              <a:t>sends a message to the appropriate mailbox and the other process picks up the message from the mailbox.</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strength of the use of indirect addressing is that, by decoupling the sender and receiver, it allows for greater flexibility in the use of messages.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extLst>
      <p:ext uri="{BB962C8B-B14F-4D97-AF65-F5344CB8AC3E}">
        <p14:creationId xmlns:p14="http://schemas.microsoft.com/office/powerpoint/2010/main" val="1782992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5.20 shows one way in which message passing can be used to enforce mutual exclusion (compare Figures 5.1 , 5.2 , and 5.6 ). We assume the use of the blocking receive primitive and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primitive. A set of concurrent processes share a mailbox, box , which can be used by all processes to send and receive.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mailbox is initialized to contain a single message with null content. A process wishing to enter its critical section first attempts to receive a message. If the mailbox is empty, then the process is blocked. Once a process has acquired the message, it performs its critical section and then places the message back into the mailbox. Thus, the message functions as a token that is passed from process to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preceding solution assumes that if more than one process performs the receive operation concurrently, then:</a:t>
            </a:r>
          </a:p>
          <a:p>
            <a:r>
              <a:rPr lang="en-US" sz="1200" kern="1200" baseline="0" dirty="0" smtClean="0">
                <a:solidFill>
                  <a:schemeClr val="tx1"/>
                </a:solidFill>
                <a:latin typeface="+mn-lt"/>
                <a:ea typeface="+mn-ea"/>
                <a:cs typeface="+mn-cs"/>
              </a:rPr>
              <a:t>• If there is a message, it is delivered to only one process and the others are</a:t>
            </a:r>
          </a:p>
          <a:p>
            <a:r>
              <a:rPr lang="en-US" sz="1200" kern="1200" baseline="0" dirty="0" smtClean="0">
                <a:solidFill>
                  <a:schemeClr val="tx1"/>
                </a:solidFill>
                <a:latin typeface="+mn-lt"/>
                <a:ea typeface="+mn-ea"/>
                <a:cs typeface="+mn-cs"/>
              </a:rPr>
              <a:t>blocked, or</a:t>
            </a:r>
          </a:p>
          <a:p>
            <a:r>
              <a:rPr lang="en-US" sz="1200" kern="1200" baseline="0" dirty="0" smtClean="0">
                <a:solidFill>
                  <a:schemeClr val="tx1"/>
                </a:solidFill>
                <a:latin typeface="+mn-lt"/>
                <a:ea typeface="+mn-ea"/>
                <a:cs typeface="+mn-cs"/>
              </a:rPr>
              <a:t>• If the message queue is empty, all processes are blocked; when a message is</a:t>
            </a:r>
          </a:p>
          <a:p>
            <a:r>
              <a:rPr lang="en-US" sz="1200" kern="1200" baseline="0" dirty="0" smtClean="0">
                <a:solidFill>
                  <a:schemeClr val="tx1"/>
                </a:solidFill>
                <a:latin typeface="+mn-lt"/>
                <a:ea typeface="+mn-ea"/>
                <a:cs typeface="+mn-cs"/>
              </a:rPr>
              <a:t>available, only one blocked process is activated and given the message.</a:t>
            </a:r>
          </a:p>
          <a:p>
            <a:r>
              <a:rPr lang="en-US" sz="1200" kern="1200" baseline="0" dirty="0" smtClean="0">
                <a:solidFill>
                  <a:schemeClr val="tx1"/>
                </a:solidFill>
                <a:latin typeface="+mn-lt"/>
                <a:ea typeface="+mn-ea"/>
                <a:cs typeface="+mn-cs"/>
              </a:rPr>
              <a:t>These assumptions are true of virtually all message-passing facilities.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extLst>
      <p:ext uri="{BB962C8B-B14F-4D97-AF65-F5344CB8AC3E}">
        <p14:creationId xmlns:p14="http://schemas.microsoft.com/office/powerpoint/2010/main" val="901644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the use of message passing, Figure 5.21 is a solution to the bounded-buffer producer/consumer problem. Using the basic mutual-exclusion power of message passing, the problem could have been solved with an algorithmic structure similar to that of Figure 5.13 . Instead, the program of Figure 5.21 takes advantage of the ability of message passing to be used to pass data in addition to signals. Two mailboxes are used. As the producer generates data, it is sent as messages to the mailbox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 As long as there is at least one message in that mailbox, the consumer can consume. Hence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serves as the buffer; the data in the buffer are organized as a queue of messages. The “size” of the buffer is</a:t>
            </a:r>
          </a:p>
          <a:p>
            <a:r>
              <a:rPr lang="en-US" sz="1200" kern="1200" baseline="0" dirty="0" smtClean="0">
                <a:solidFill>
                  <a:schemeClr val="tx1"/>
                </a:solidFill>
                <a:latin typeface="+mn-lt"/>
                <a:ea typeface="+mn-ea"/>
                <a:cs typeface="+mn-cs"/>
              </a:rPr>
              <a:t>determined by the global variable capacity . Initially, the mailbox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is filled with a number of null messages equal to the capacity of the buffer. The number of messages in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shrinks with each production and grows with each consumption. This approach is quite flexible. There may be multiple producers and consumers, as long as all have access to both mailboxes. The system may even be distributed, with all producer processes and the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mailbox at one site and all the consumer processes and the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mailbox at another.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extLst>
      <p:ext uri="{BB962C8B-B14F-4D97-AF65-F5344CB8AC3E}">
        <p14:creationId xmlns:p14="http://schemas.microsoft.com/office/powerpoint/2010/main" val="396831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P224 (8</a:t>
            </a:r>
            <a:r>
              <a:rPr lang="en-US" baseline="30000" dirty="0" smtClean="0"/>
              <a:t>th</a:t>
            </a:r>
            <a:r>
              <a:rPr lang="en-US" dirty="0" smtClean="0"/>
              <a:t>)</a:t>
            </a:r>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34</a:t>
            </a:fld>
            <a:endParaRPr lang="en-US"/>
          </a:p>
        </p:txBody>
      </p:sp>
    </p:spTree>
    <p:extLst>
      <p:ext uri="{BB962C8B-B14F-4D97-AF65-F5344CB8AC3E}">
        <p14:creationId xmlns:p14="http://schemas.microsoft.com/office/powerpoint/2010/main" val="1968815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4</a:t>
            </a:fld>
            <a:endParaRPr lang="en-US"/>
          </a:p>
        </p:txBody>
      </p:sp>
    </p:spTree>
    <p:extLst>
      <p:ext uri="{BB962C8B-B14F-4D97-AF65-F5344CB8AC3E}">
        <p14:creationId xmlns:p14="http://schemas.microsoft.com/office/powerpoint/2010/main" val="1830283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P225 (8</a:t>
            </a:r>
            <a:r>
              <a:rPr lang="en-US" baseline="30000" dirty="0" smtClean="0"/>
              <a:t>th</a:t>
            </a:r>
            <a:r>
              <a:rPr lang="en-US" dirty="0" smtClean="0"/>
              <a:t>)</a:t>
            </a:r>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35</a:t>
            </a:fld>
            <a:endParaRPr lang="en-US"/>
          </a:p>
        </p:txBody>
      </p:sp>
    </p:spTree>
    <p:extLst>
      <p:ext uri="{BB962C8B-B14F-4D97-AF65-F5344CB8AC3E}">
        <p14:creationId xmlns:p14="http://schemas.microsoft.com/office/powerpoint/2010/main" val="259917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correct implementation of a binary semaphore for the unbounded buffer producer/consumer (i.e., the producer doesn’t have to worry about filling up a buffer</a:t>
            </a:r>
            <a:r>
              <a:rPr lang="en-US" baseline="0" dirty="0" smtClean="0"/>
              <a:t> – we only need to worry about the consumer needing to account for no donuts).</a:t>
            </a:r>
            <a:endParaRPr lang="en-US" dirty="0"/>
          </a:p>
        </p:txBody>
      </p:sp>
      <p:sp>
        <p:nvSpPr>
          <p:cNvPr id="4" name="Slide Number Placeholder 3"/>
          <p:cNvSpPr>
            <a:spLocks noGrp="1"/>
          </p:cNvSpPr>
          <p:nvPr>
            <p:ph type="sldNum" sz="quarter" idx="10"/>
          </p:nvPr>
        </p:nvSpPr>
        <p:spPr/>
        <p:txBody>
          <a:bodyPr/>
          <a:lstStyle/>
          <a:p>
            <a:fld id="{EEF7308F-9C2E-4492-BAF1-ED1303A4E29C}" type="slidenum">
              <a:rPr lang="en-US" smtClean="0"/>
              <a:t>38</a:t>
            </a:fld>
            <a:endParaRPr lang="en-US"/>
          </a:p>
        </p:txBody>
      </p:sp>
    </p:spTree>
    <p:extLst>
      <p:ext uri="{BB962C8B-B14F-4D97-AF65-F5344CB8AC3E}">
        <p14:creationId xmlns:p14="http://schemas.microsoft.com/office/powerpoint/2010/main" val="541660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readers/writers problem is defined as follows: There is a data area shared among a number of processes. The data area could be a file, a block of main memory, or even a bank of processor registers. There are a number of processes that only read the data area (readers) and a number that only write to the data area (writers). The conditions that must be satisfied are as follows: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Any number of readers may simultaneously read the file.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Only one writer at a time may write to the file.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If a writer is writing to the file, no reader may read 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readers are processes that are not required to exclude one another and writers are processes that are required to exclude all other processes, readers and writers alike.</a:t>
            </a:r>
            <a:endParaRPr lang="en-NZ" sz="24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extLst>
      <p:ext uri="{BB962C8B-B14F-4D97-AF65-F5344CB8AC3E}">
        <p14:creationId xmlns:p14="http://schemas.microsoft.com/office/powerpoint/2010/main" val="1737028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5.22 is a solution using semaphores, showing one instance each of a reader and a writer; the solution does not change for multiple readers and writers. The writer process is simple. The semaphore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is used to enforce mutual exclusion. As long as one writer is accessing the shared data area, no other writers and no readers may access it. The reader process also makes use of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to enforce mutual exclusion. However, to allow multiple readers, we require that, when there are no readers reading, the first reader that attempts to read should wait on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 When there is already at least one reader reading, subsequent readers need not wait before entering. The global variable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used to keep track of the number of readers, and the semaphore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is used to assure that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updated properly.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val="32915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We now turn to the dining philosophers problem, introduced by </a:t>
            </a:r>
            <a:r>
              <a:rPr lang="en-US" sz="1200" kern="1200" baseline="0" dirty="0" err="1" smtClean="0">
                <a:solidFill>
                  <a:schemeClr val="tx1"/>
                </a:solidFill>
                <a:latin typeface="+mn-lt"/>
                <a:ea typeface="+mn-ea"/>
                <a:cs typeface="+mn-cs"/>
              </a:rPr>
              <a:t>Dijkstra</a:t>
            </a:r>
            <a:r>
              <a:rPr lang="en-US" sz="1200" kern="1200" baseline="0" dirty="0" smtClean="0">
                <a:solidFill>
                  <a:schemeClr val="tx1"/>
                </a:solidFill>
                <a:latin typeface="+mn-lt"/>
                <a:ea typeface="+mn-ea"/>
                <a:cs typeface="+mn-cs"/>
              </a:rPr>
              <a:t> [DIJK71]. Five philosophers live in a house, where a table is laid for them. The life of each philosopher consists principally of thinking and eating, and through years of thought, all of the philosophers had agreed that the only food that contributed to their thinking efforts was spaghetti. Due to a lack of manual skill, each philosopher requires two forks to eat spaghetti.</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eating arrangements are simple ( Figure 6.11 ): a round table on which is set a large serving bowl of spaghetti, five plates, one for each philosopher, and five forks. A philosopher wishing to eat goes to his or her assigned place at the table and, using the two forks on either side of the plate, takes and eats some spaghetti. The problem: Devise a ritual (algorithm) that will allow the philosophers to eat. The algorithm must satisfy mutual exclusion (no two philosophers can use the same fork at the same time) while avoiding deadlock and </a:t>
            </a:r>
            <a:r>
              <a:rPr lang="en-US" sz="1200" i="1" kern="1200" baseline="0" dirty="0" smtClean="0">
                <a:solidFill>
                  <a:schemeClr val="tx1"/>
                </a:solidFill>
                <a:latin typeface="+mn-lt"/>
                <a:ea typeface="+mn-ea"/>
                <a:cs typeface="+mn-cs"/>
              </a:rPr>
              <a:t>starvation (in this case, the term has </a:t>
            </a:r>
            <a:r>
              <a:rPr lang="en-US" sz="1200" kern="1200" baseline="0" dirty="0" smtClean="0">
                <a:solidFill>
                  <a:schemeClr val="tx1"/>
                </a:solidFill>
                <a:latin typeface="+mn-lt"/>
                <a:ea typeface="+mn-ea"/>
                <a:cs typeface="+mn-cs"/>
              </a:rPr>
              <a:t>literal as well as algorithmic meaning!).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problem may not seem important or relevant in itself. However, it does illustrate basic problems in deadlock and starvation. Furthermore, attempts to develop solutions reveal many of the difficulties in concurrent programming (e.g., see [GING90]). In addition, the dining philosophers problem can be seen as representative of problems dealing with the coordination of shared resources, which may occur when an application includes concurrent threads of execution. Accordingly, this problem is a standard test case for evaluating approaches to synchronization.</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extLst>
      <p:ext uri="{BB962C8B-B14F-4D97-AF65-F5344CB8AC3E}">
        <p14:creationId xmlns:p14="http://schemas.microsoft.com/office/powerpoint/2010/main" val="853382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6.12 suggests a solution using semaphores. Each philosopher picks up first the fork on the left and then the fork on the right. After the philosopher is finished eating, the two forks are replaced on the table. This solution, alas, leads to deadlock: If all of the philosophers are hungry at the same time, they all sit down, they all pick up the fork on their left, and they all reach out for the other fork, which is not there. In this undignified position, all philosophers starve.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overcome the risk of deadlock, we could buy five additional forks (a more sanitary solution!) or teach the philosophers to eat spaghetti with just one fork. As another approach, we could consider adding an attendant who only allows four philosophers at a time into the dining room. With at most four seated philosophers, at least one philosopher will have access to two forks.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extLst>
      <p:ext uri="{BB962C8B-B14F-4D97-AF65-F5344CB8AC3E}">
        <p14:creationId xmlns:p14="http://schemas.microsoft.com/office/powerpoint/2010/main" val="1715545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Table 5.1 lists some key terms</a:t>
            </a:r>
          </a:p>
          <a:p>
            <a:r>
              <a:rPr lang="en-US" sz="1200" kern="1200" baseline="0" dirty="0" smtClean="0">
                <a:solidFill>
                  <a:schemeClr val="tx1"/>
                </a:solidFill>
                <a:latin typeface="+mn-lt"/>
                <a:ea typeface="+mn-ea"/>
                <a:cs typeface="+mn-cs"/>
              </a:rPr>
              <a:t>related to concurrency. A set of animations that illustrate concepts in this chapter is</a:t>
            </a:r>
          </a:p>
          <a:p>
            <a:r>
              <a:rPr lang="en-US" sz="1200" kern="1200" baseline="0" dirty="0" smtClean="0">
                <a:solidFill>
                  <a:schemeClr val="tx1"/>
                </a:solidFill>
                <a:latin typeface="+mn-lt"/>
                <a:ea typeface="+mn-ea"/>
                <a:cs typeface="+mn-cs"/>
              </a:rPr>
              <a:t>available online. Click on the rotating globe at this book’s Web site at </a:t>
            </a:r>
            <a:r>
              <a:rPr lang="en-US" sz="1200" kern="1200" baseline="0" dirty="0" err="1" smtClean="0">
                <a:solidFill>
                  <a:schemeClr val="tx1"/>
                </a:solidFill>
                <a:latin typeface="+mn-lt"/>
                <a:ea typeface="+mn-ea"/>
                <a:cs typeface="+mn-cs"/>
              </a:rPr>
              <a:t>WilliamStallings</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com/OS/OS7e.html for access.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2518926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version of the instruction checks a memory location ( *word ) against a test value ( </a:t>
            </a:r>
            <a:r>
              <a:rPr lang="en-US" sz="1200" kern="1200" baseline="0" dirty="0" err="1" smtClean="0">
                <a:solidFill>
                  <a:schemeClr val="tx1"/>
                </a:solidFill>
                <a:latin typeface="+mn-lt"/>
                <a:ea typeface="+mn-ea"/>
                <a:cs typeface="+mn-cs"/>
              </a:rPr>
              <a:t>testval</a:t>
            </a:r>
            <a:r>
              <a:rPr lang="en-US" sz="1200" kern="1200" baseline="0" dirty="0" smtClean="0">
                <a:solidFill>
                  <a:schemeClr val="tx1"/>
                </a:solidFill>
                <a:latin typeface="+mn-lt"/>
                <a:ea typeface="+mn-ea"/>
                <a:cs typeface="+mn-cs"/>
              </a:rPr>
              <a:t> ). If the memory location’s current value is </a:t>
            </a:r>
            <a:r>
              <a:rPr lang="en-US" sz="1200" kern="1200" baseline="0" dirty="0" err="1" smtClean="0">
                <a:solidFill>
                  <a:schemeClr val="tx1"/>
                </a:solidFill>
                <a:latin typeface="+mn-lt"/>
                <a:ea typeface="+mn-ea"/>
                <a:cs typeface="+mn-cs"/>
              </a:rPr>
              <a:t>testval</a:t>
            </a:r>
            <a:r>
              <a:rPr lang="en-US" sz="1200" kern="1200" baseline="0" dirty="0" smtClean="0">
                <a:solidFill>
                  <a:schemeClr val="tx1"/>
                </a:solidFill>
                <a:latin typeface="+mn-lt"/>
                <a:ea typeface="+mn-ea"/>
                <a:cs typeface="+mn-cs"/>
              </a:rPr>
              <a:t>, it is replaced with </a:t>
            </a:r>
            <a:r>
              <a:rPr lang="en-US" sz="1200" kern="1200" baseline="0" dirty="0" err="1" smtClean="0">
                <a:solidFill>
                  <a:schemeClr val="tx1"/>
                </a:solidFill>
                <a:latin typeface="+mn-lt"/>
                <a:ea typeface="+mn-ea"/>
                <a:cs typeface="+mn-cs"/>
              </a:rPr>
              <a:t>newval</a:t>
            </a:r>
            <a:r>
              <a:rPr lang="en-US" sz="1200" kern="1200" baseline="0" dirty="0" smtClean="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smtClean="0">
                <a:solidFill>
                  <a:schemeClr val="tx1"/>
                </a:solidFill>
                <a:latin typeface="+mn-lt"/>
                <a:ea typeface="+mn-ea"/>
                <a:cs typeface="+mn-cs"/>
              </a:rPr>
              <a:t>compare is made </a:t>
            </a:r>
            <a:r>
              <a:rPr lang="en-US" sz="1200" kern="1200" baseline="0" dirty="0" smtClean="0">
                <a:solidFill>
                  <a:schemeClr val="tx1"/>
                </a:solidFill>
                <a:latin typeface="+mn-lt"/>
                <a:ea typeface="+mn-ea"/>
                <a:cs typeface="+mn-cs"/>
              </a:rPr>
              <a:t>between a memory value and a test value; if the values are the same, a </a:t>
            </a:r>
            <a:r>
              <a:rPr lang="en-US" sz="1200" b="1" kern="1200" baseline="0" dirty="0" smtClean="0">
                <a:solidFill>
                  <a:schemeClr val="tx1"/>
                </a:solidFill>
                <a:latin typeface="+mn-lt"/>
                <a:ea typeface="+mn-ea"/>
                <a:cs typeface="+mn-cs"/>
              </a:rPr>
              <a:t>swap occurs. </a:t>
            </a:r>
            <a:r>
              <a:rPr lang="en-US" sz="1200" kern="1200" baseline="0" dirty="0" smtClean="0">
                <a:solidFill>
                  <a:schemeClr val="tx1"/>
                </a:solidFill>
                <a:latin typeface="+mn-lt"/>
                <a:ea typeface="+mn-ea"/>
                <a:cs typeface="+mn-cs"/>
              </a:rPr>
              <a:t>The entire </a:t>
            </a:r>
            <a:r>
              <a:rPr lang="en-US" sz="1200" kern="1200" baseline="0" dirty="0" err="1" smtClean="0">
                <a:solidFill>
                  <a:schemeClr val="tx1"/>
                </a:solidFill>
                <a:latin typeface="+mn-lt"/>
                <a:ea typeface="+mn-ea"/>
                <a:cs typeface="+mn-cs"/>
              </a:rPr>
              <a:t>compare&amp;swap</a:t>
            </a:r>
            <a:r>
              <a:rPr lang="en-US" sz="1200" kern="1200" baseline="0" dirty="0" smtClean="0">
                <a:solidFill>
                  <a:schemeClr val="tx1"/>
                </a:solidFill>
                <a:latin typeface="+mn-lt"/>
                <a:ea typeface="+mn-ea"/>
                <a:cs typeface="+mn-cs"/>
              </a:rPr>
              <a:t> function is carried out atomically—that is, it is not subject to interruption.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smtClean="0">
                <a:solidFill>
                  <a:schemeClr val="tx1"/>
                </a:solidFill>
                <a:latin typeface="+mn-lt"/>
                <a:ea typeface="+mn-ea"/>
                <a:cs typeface="+mn-cs"/>
              </a:rPr>
              <a:t>sparc</a:t>
            </a:r>
            <a:r>
              <a:rPr lang="en-US" sz="1200" kern="1200" baseline="0" dirty="0" smtClean="0">
                <a:solidFill>
                  <a:schemeClr val="tx1"/>
                </a:solidFill>
                <a:latin typeface="+mn-lt"/>
                <a:ea typeface="+mn-ea"/>
                <a:cs typeface="+mn-cs"/>
              </a:rPr>
              <a:t>, IBM </a:t>
            </a:r>
            <a:r>
              <a:rPr lang="en-US" sz="1200" kern="1200" baseline="0" dirty="0" err="1" smtClean="0">
                <a:solidFill>
                  <a:schemeClr val="tx1"/>
                </a:solidFill>
                <a:latin typeface="+mn-lt"/>
                <a:ea typeface="+mn-ea"/>
                <a:cs typeface="+mn-cs"/>
              </a:rPr>
              <a:t>z</a:t>
            </a:r>
            <a:r>
              <a:rPr lang="en-US" sz="1200" kern="1200" baseline="0" dirty="0" smtClean="0">
                <a:solidFill>
                  <a:schemeClr val="tx1"/>
                </a:solidFill>
                <a:latin typeface="+mn-lt"/>
                <a:ea typeface="+mn-ea"/>
                <a:cs typeface="+mn-cs"/>
              </a:rPr>
              <a:t> series,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3405318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5.2a shows a mutual exclusion protocol based on the use of this instruction. A shared variable bolt is initialized to 0. The only process that may enter its critical section is one that finds bolt equal to 0. All other processes attempting to enter their critical section go into a busy waiting mode. The term </a:t>
            </a:r>
            <a:r>
              <a:rPr lang="en-US" sz="1200" b="1" kern="1200" baseline="0" dirty="0" smtClean="0">
                <a:solidFill>
                  <a:schemeClr val="tx1"/>
                </a:solidFill>
                <a:latin typeface="+mn-lt"/>
                <a:ea typeface="+mn-ea"/>
                <a:cs typeface="+mn-cs"/>
              </a:rPr>
              <a:t>busy waiting , </a:t>
            </a:r>
            <a:r>
              <a:rPr lang="en-US" sz="1200" kern="1200" baseline="0" dirty="0" smtClean="0">
                <a:solidFill>
                  <a:schemeClr val="tx1"/>
                </a:solidFill>
                <a:latin typeface="+mn-lt"/>
                <a:ea typeface="+mn-ea"/>
                <a:cs typeface="+mn-cs"/>
              </a:rPr>
              <a:t>or </a:t>
            </a:r>
            <a:r>
              <a:rPr lang="en-US" sz="1200" b="1" kern="1200" baseline="0" dirty="0" smtClean="0">
                <a:solidFill>
                  <a:schemeClr val="tx1"/>
                </a:solidFill>
                <a:latin typeface="+mn-lt"/>
                <a:ea typeface="+mn-ea"/>
                <a:cs typeface="+mn-cs"/>
              </a:rPr>
              <a:t>spin waiting </a:t>
            </a:r>
            <a:r>
              <a:rPr lang="en-US" sz="1200" b="0" kern="1200" baseline="0" dirty="0" smtClean="0">
                <a:solidFill>
                  <a:schemeClr val="tx1"/>
                </a:solidFill>
                <a:latin typeface="+mn-lt"/>
                <a:ea typeface="+mn-ea"/>
                <a:cs typeface="+mn-cs"/>
              </a:rPr>
              <a:t>, refers to a technique in which a process can do nothing until it gets </a:t>
            </a:r>
            <a:r>
              <a:rPr lang="en-US" sz="1200" kern="1200" baseline="0" dirty="0" smtClean="0">
                <a:solidFill>
                  <a:schemeClr val="tx1"/>
                </a:solidFill>
                <a:latin typeface="+mn-lt"/>
                <a:ea typeface="+mn-ea"/>
                <a:cs typeface="+mn-cs"/>
              </a:rPr>
              <a:t>permission to enter its critical section but continues to execute an instruction or set of instructions that tests the appropriate variable to gain entrance. When a process leaves its critical section, it resets </a:t>
            </a:r>
            <a:r>
              <a:rPr lang="en-US" sz="1200" i="1" kern="1200" baseline="0" dirty="0" smtClean="0">
                <a:solidFill>
                  <a:schemeClr val="tx1"/>
                </a:solidFill>
                <a:latin typeface="+mn-lt"/>
                <a:ea typeface="+mn-ea"/>
                <a:cs typeface="+mn-cs"/>
              </a:rPr>
              <a:t>bolt to 0; at this point one and only one of the waiting </a:t>
            </a:r>
            <a:r>
              <a:rPr lang="en-US" sz="1200" kern="1200" baseline="0" dirty="0" smtClean="0">
                <a:solidFill>
                  <a:schemeClr val="tx1"/>
                </a:solidFill>
                <a:latin typeface="+mn-lt"/>
                <a:ea typeface="+mn-ea"/>
                <a:cs typeface="+mn-cs"/>
              </a:rPr>
              <a:t>processes is granted access to its critical section. The choice of process depends on which process happens to execute the compare &amp; swap instruction next.</a:t>
            </a:r>
            <a:endParaRPr lang="en-NZ" baseline="0" dirty="0" smtClean="0"/>
          </a:p>
          <a:p>
            <a:pPr lvl="0"/>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Figure 5.2b shows a mutual exclusion protocol based on the use of an exchange instruction. A shared variable </a:t>
            </a:r>
            <a:r>
              <a:rPr lang="en-US" sz="1200" i="1" kern="1200" baseline="0" dirty="0" smtClean="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smtClean="0">
                <a:solidFill>
                  <a:schemeClr val="tx1"/>
                </a:solidFill>
                <a:latin typeface="+mn-lt"/>
                <a:ea typeface="+mn-ea"/>
                <a:cs typeface="+mn-cs"/>
              </a:rPr>
              <a:t>is one that finds </a:t>
            </a:r>
            <a:r>
              <a:rPr lang="en-US" sz="1200" i="1" kern="1200" baseline="0" dirty="0" smtClean="0">
                <a:solidFill>
                  <a:schemeClr val="tx1"/>
                </a:solidFill>
                <a:latin typeface="+mn-lt"/>
                <a:ea typeface="+mn-ea"/>
                <a:cs typeface="+mn-cs"/>
              </a:rPr>
              <a:t>bolt equal to 0. It excludes all other processes from the critical section </a:t>
            </a:r>
            <a:r>
              <a:rPr lang="en-US" sz="1200" kern="1200" baseline="0" dirty="0" smtClean="0">
                <a:solidFill>
                  <a:schemeClr val="tx1"/>
                </a:solidFill>
                <a:latin typeface="+mn-lt"/>
                <a:ea typeface="+mn-ea"/>
                <a:cs typeface="+mn-cs"/>
              </a:rPr>
              <a:t>by setting </a:t>
            </a:r>
            <a:r>
              <a:rPr lang="en-US" sz="1200" i="1" kern="1200" baseline="0" dirty="0" smtClean="0">
                <a:solidFill>
                  <a:schemeClr val="tx1"/>
                </a:solidFill>
                <a:latin typeface="+mn-lt"/>
                <a:ea typeface="+mn-ea"/>
                <a:cs typeface="+mn-cs"/>
              </a:rPr>
              <a:t>bolt to 1. When a process leaves its critical section, it resets bolt to 0, </a:t>
            </a:r>
            <a:r>
              <a:rPr lang="en-US" sz="1200" kern="1200" baseline="0" dirty="0" smtClean="0">
                <a:solidFill>
                  <a:schemeClr val="tx1"/>
                </a:solidFill>
                <a:latin typeface="+mn-lt"/>
                <a:ea typeface="+mn-ea"/>
                <a:cs typeface="+mn-cs"/>
              </a:rPr>
              <a:t>allowing another process to gain access to its critical section.</a:t>
            </a:r>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2756934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use of a special machine instruction to enforce mutual exclusion has a number of advantages:</a:t>
            </a:r>
          </a:p>
          <a:p>
            <a:r>
              <a:rPr lang="en-US" sz="1200" kern="1200" baseline="0" dirty="0" smtClean="0">
                <a:solidFill>
                  <a:schemeClr val="tx1"/>
                </a:solidFill>
                <a:latin typeface="+mn-lt"/>
                <a:ea typeface="+mn-ea"/>
                <a:cs typeface="+mn-cs"/>
              </a:rPr>
              <a:t>• It is applicable to any number of processes on either a single processor or multiple processors sharing main memory.</a:t>
            </a:r>
          </a:p>
          <a:p>
            <a:r>
              <a:rPr lang="en-US" sz="1200" kern="1200" baseline="0" dirty="0" smtClean="0">
                <a:solidFill>
                  <a:schemeClr val="tx1"/>
                </a:solidFill>
                <a:latin typeface="+mn-lt"/>
                <a:ea typeface="+mn-ea"/>
                <a:cs typeface="+mn-cs"/>
              </a:rPr>
              <a:t>• It is simple and therefore easy to verify.</a:t>
            </a:r>
          </a:p>
          <a:p>
            <a:r>
              <a:rPr lang="en-US" sz="1200" kern="1200" baseline="0" dirty="0" smtClean="0">
                <a:solidFill>
                  <a:schemeClr val="tx1"/>
                </a:solidFill>
                <a:latin typeface="+mn-lt"/>
                <a:ea typeface="+mn-ea"/>
                <a:cs typeface="+mn-cs"/>
              </a:rPr>
              <a:t>• It can be used to support multiple critical sections; each critical section can be defined by its own variable.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182669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are some serious disadvantages: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Busy waiting is employed: </a:t>
            </a:r>
            <a:r>
              <a:rPr lang="en-US" sz="1200" b="0" kern="1200" baseline="0" dirty="0" smtClean="0">
                <a:solidFill>
                  <a:schemeClr val="tx1"/>
                </a:solidFill>
                <a:latin typeface="+mn-lt"/>
                <a:ea typeface="+mn-ea"/>
                <a:cs typeface="+mn-cs"/>
              </a:rPr>
              <a:t>Thus, while a process is waiting for access to a critical </a:t>
            </a:r>
            <a:r>
              <a:rPr lang="en-US" sz="1200" kern="1200" baseline="0" dirty="0" smtClean="0">
                <a:solidFill>
                  <a:schemeClr val="tx1"/>
                </a:solidFill>
                <a:latin typeface="+mn-lt"/>
                <a:ea typeface="+mn-ea"/>
                <a:cs typeface="+mn-cs"/>
              </a:rPr>
              <a:t>section, it continues to consume processor time.</a:t>
            </a:r>
          </a:p>
          <a:p>
            <a:pPr>
              <a:buFont typeface="Arial"/>
              <a:buChar char="•"/>
            </a:pPr>
            <a:endParaRPr lang="en-US" sz="1200" b="1" kern="1200" baseline="0" dirty="0" smtClean="0">
              <a:solidFill>
                <a:schemeClr val="tx1"/>
              </a:solidFill>
              <a:latin typeface="+mn-lt"/>
              <a:ea typeface="+mn-ea"/>
              <a:cs typeface="+mn-cs"/>
            </a:endParaRPr>
          </a:p>
          <a:p>
            <a:pPr>
              <a:buFont typeface="Arial"/>
              <a:buChar char="•"/>
            </a:pPr>
            <a:r>
              <a:rPr lang="en-US" sz="1200" b="1" kern="1200" baseline="0" dirty="0" smtClean="0">
                <a:solidFill>
                  <a:schemeClr val="tx1"/>
                </a:solidFill>
                <a:latin typeface="+mn-lt"/>
                <a:ea typeface="+mn-ea"/>
                <a:cs typeface="+mn-cs"/>
              </a:rPr>
              <a:t>Starvation is possible: </a:t>
            </a:r>
            <a:r>
              <a:rPr lang="en-US" sz="1200" b="0" kern="1200" baseline="0" dirty="0" smtClean="0">
                <a:solidFill>
                  <a:schemeClr val="tx1"/>
                </a:solidFill>
                <a:latin typeface="+mn-lt"/>
                <a:ea typeface="+mn-ea"/>
                <a:cs typeface="+mn-cs"/>
              </a:rPr>
              <a:t>When a process leaves a critical section and more than </a:t>
            </a:r>
            <a:r>
              <a:rPr lang="en-US" sz="1200" kern="1200" baseline="0" dirty="0" smtClean="0">
                <a:solidFill>
                  <a:schemeClr val="tx1"/>
                </a:solidFill>
                <a:latin typeface="+mn-lt"/>
                <a:ea typeface="+mn-ea"/>
                <a:cs typeface="+mn-cs"/>
              </a:rPr>
              <a:t>one process is waiting, the selection of a waiting process is arbitrary. Thus, some process could indefinitely be denied access.</a:t>
            </a: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Deadlock is possible: </a:t>
            </a:r>
            <a:r>
              <a:rPr lang="en-US" sz="1200" b="0" kern="1200" baseline="0" dirty="0" smtClean="0">
                <a:solidFill>
                  <a:schemeClr val="tx1"/>
                </a:solidFill>
                <a:latin typeface="+mn-lt"/>
                <a:ea typeface="+mn-ea"/>
                <a:cs typeface="+mn-cs"/>
              </a:rPr>
              <a:t>Consider the following scenario on a single-processor </a:t>
            </a:r>
            <a:r>
              <a:rPr lang="en-US" sz="1200" kern="1200" baseline="0" dirty="0" smtClean="0">
                <a:solidFill>
                  <a:schemeClr val="tx1"/>
                </a:solidFill>
                <a:latin typeface="+mn-lt"/>
                <a:ea typeface="+mn-ea"/>
                <a:cs typeface="+mn-cs"/>
              </a:rPr>
              <a:t>system. Process P1 executes the special instruction (e.g., compare &amp; swap, exchange ) and enters its critical section. P1 is then interrupted to give the processor to P2, which has higher priority. If P2 now attempts to use the same resource as P1, it will be denied access because of the mutual exclusion mechanism. Thus, it will go into a busy waiting loop. However, P1 will never be dispatched because it is of lower priority than another ready process, P2.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Because of the drawbacks of both the software and hardware solutions just outlined, we need to look for other mechanisms.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extLst>
      <p:ext uri="{BB962C8B-B14F-4D97-AF65-F5344CB8AC3E}">
        <p14:creationId xmlns:p14="http://schemas.microsoft.com/office/powerpoint/2010/main" val="3366490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The fundamental principle is this: Two or more processes can cooperate by means of simple signals, such that a process can be forced to stop at a specified place until it has received a specific signal. Any complex coordination requirement can be satisfied by the appropriate structure of signals. For signaling, special variables called semaphores are used. To transmit a signal via 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a process executes the primitive </a:t>
            </a:r>
            <a:r>
              <a:rPr lang="en-US" sz="1200" kern="1200" baseline="0" dirty="0" err="1" smtClean="0">
                <a:solidFill>
                  <a:schemeClr val="tx1"/>
                </a:solidFill>
                <a:latin typeface="+mn-lt"/>
                <a:ea typeface="+mn-ea"/>
                <a:cs typeface="+mn-cs"/>
              </a:rPr>
              <a:t>semSignal(s</a:t>
            </a:r>
            <a:r>
              <a:rPr lang="en-US" sz="1200" kern="1200" baseline="0" dirty="0" smtClean="0">
                <a:solidFill>
                  <a:schemeClr val="tx1"/>
                </a:solidFill>
                <a:latin typeface="+mn-lt"/>
                <a:ea typeface="+mn-ea"/>
                <a:cs typeface="+mn-cs"/>
              </a:rPr>
              <a:t>) . To receive a signal via 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a process executes the primitive </a:t>
            </a:r>
            <a:r>
              <a:rPr lang="en-US" sz="1200" kern="1200" baseline="0" dirty="0" err="1" smtClean="0">
                <a:solidFill>
                  <a:schemeClr val="tx1"/>
                </a:solidFill>
                <a:latin typeface="+mn-lt"/>
                <a:ea typeface="+mn-ea"/>
                <a:cs typeface="+mn-cs"/>
              </a:rPr>
              <a:t>semWait(s</a:t>
            </a:r>
            <a:r>
              <a:rPr lang="en-US" sz="1200" kern="1200" baseline="0" dirty="0" smtClean="0">
                <a:solidFill>
                  <a:schemeClr val="tx1"/>
                </a:solidFill>
                <a:latin typeface="+mn-lt"/>
                <a:ea typeface="+mn-ea"/>
                <a:cs typeface="+mn-cs"/>
              </a:rPr>
              <a:t>) ; if the corresponding signal has not yet been transmitted, the process is suspended until the transmission takes place.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achieve the desired effect, we can view the semaphore as a variable that has an integer value upon which only three operations are defined:</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 semaphore may be initialized to a nonnegative integer value.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The </a:t>
            </a:r>
            <a:r>
              <a:rPr lang="en-US" sz="1200" b="1" kern="1200" baseline="0" dirty="0" err="1" smtClean="0">
                <a:solidFill>
                  <a:schemeClr val="tx1"/>
                </a:solidFill>
                <a:latin typeface="+mn-lt"/>
                <a:ea typeface="+mn-ea"/>
                <a:cs typeface="+mn-cs"/>
              </a:rPr>
              <a:t>semWait</a:t>
            </a:r>
            <a:r>
              <a:rPr lang="en-US" sz="1200" b="1" kern="1200" baseline="0" dirty="0" smtClean="0">
                <a:solidFill>
                  <a:schemeClr val="tx1"/>
                </a:solidFill>
                <a:latin typeface="+mn-lt"/>
                <a:ea typeface="+mn-ea"/>
                <a:cs typeface="+mn-cs"/>
              </a:rPr>
              <a:t> operation decrements the semaphore value. </a:t>
            </a:r>
            <a:r>
              <a:rPr lang="en-US" sz="1200" b="0" kern="1200" baseline="0" dirty="0" smtClean="0">
                <a:solidFill>
                  <a:schemeClr val="tx1"/>
                </a:solidFill>
                <a:latin typeface="+mn-lt"/>
                <a:ea typeface="+mn-ea"/>
                <a:cs typeface="+mn-cs"/>
              </a:rPr>
              <a:t>If the value </a:t>
            </a:r>
            <a:r>
              <a:rPr lang="en-US" sz="1200" kern="1200" baseline="0" dirty="0" smtClean="0">
                <a:solidFill>
                  <a:schemeClr val="tx1"/>
                </a:solidFill>
                <a:latin typeface="+mn-lt"/>
                <a:ea typeface="+mn-ea"/>
                <a:cs typeface="+mn-cs"/>
              </a:rPr>
              <a:t>becomes negative, then the process executing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is blocked.</a:t>
            </a:r>
          </a:p>
          <a:p>
            <a:r>
              <a:rPr lang="en-US" sz="1200" kern="1200" baseline="0" dirty="0" smtClean="0">
                <a:solidFill>
                  <a:schemeClr val="tx1"/>
                </a:solidFill>
                <a:latin typeface="+mn-lt"/>
                <a:ea typeface="+mn-ea"/>
                <a:cs typeface="+mn-cs"/>
              </a:rPr>
              <a:t>Otherwise, the process continues execution.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The </a:t>
            </a:r>
            <a:r>
              <a:rPr lang="en-US" sz="1200" b="1" kern="1200" baseline="0" dirty="0" err="1" smtClean="0">
                <a:solidFill>
                  <a:schemeClr val="tx1"/>
                </a:solidFill>
                <a:latin typeface="+mn-lt"/>
                <a:ea typeface="+mn-ea"/>
                <a:cs typeface="+mn-cs"/>
              </a:rPr>
              <a:t>semSignal</a:t>
            </a:r>
            <a:r>
              <a:rPr lang="en-US" sz="1200" b="1" kern="1200" baseline="0" dirty="0" smtClean="0">
                <a:solidFill>
                  <a:schemeClr val="tx1"/>
                </a:solidFill>
                <a:latin typeface="+mn-lt"/>
                <a:ea typeface="+mn-ea"/>
                <a:cs typeface="+mn-cs"/>
              </a:rPr>
              <a:t> operation increments the semaphore value</a:t>
            </a:r>
            <a:r>
              <a:rPr lang="en-US" sz="1200" b="0" kern="1200" baseline="0" dirty="0" smtClean="0">
                <a:solidFill>
                  <a:schemeClr val="tx1"/>
                </a:solidFill>
                <a:latin typeface="+mn-lt"/>
                <a:ea typeface="+mn-ea"/>
                <a:cs typeface="+mn-cs"/>
              </a:rPr>
              <a:t>. If the resulting </a:t>
            </a:r>
            <a:r>
              <a:rPr lang="en-US" sz="1200" kern="1200" baseline="0" dirty="0" smtClean="0">
                <a:solidFill>
                  <a:schemeClr val="tx1"/>
                </a:solidFill>
                <a:latin typeface="+mn-lt"/>
                <a:ea typeface="+mn-ea"/>
                <a:cs typeface="+mn-cs"/>
              </a:rPr>
              <a:t>value is less than or equal to zero, then a process blocked by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if any, is unblocked. Other than these three operations, there is no way to inspect or manipulate semaphores.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explain these operations as follows. To begin, the semaphore has a zero or positive value. If the value is positive, that value equals the number of processes that can issue a wait and immediately continue to execute. If the value is zero, either by initialization or because a number of processes equal to the initial semaphore value have issued a wait, the next process to issue a wait is blocked, and the semaphore value goes negative. Each subsequent wait drives the semaphore value further into minus territory. The negative value equals the number of processes waiting to be unblocked. Each signal unblocks one of the waiting processes when the semaphore value is negative.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69874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green-panormic_rv.jpg"/>
          <p:cNvPicPr>
            <a:picLocks noChangeAspect="1"/>
          </p:cNvPicPr>
          <p:nvPr userDrawn="1"/>
        </p:nvPicPr>
        <p:blipFill>
          <a:blip r:embed="rId2"/>
          <a:stretch>
            <a:fillRect/>
          </a:stretch>
        </p:blipFill>
        <p:spPr>
          <a:xfrm>
            <a:off x="714" y="0"/>
            <a:ext cx="9231965" cy="6925056"/>
          </a:xfrm>
          <a:prstGeom prst="rect">
            <a:avLst/>
          </a:prstGeom>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3F31BF-7BAA-B545-8A54-BD6165549183}" type="datetimeFigureOut">
              <a:rPr lang="en-US" smtClean="0"/>
              <a:pPr/>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3F31BF-7BAA-B545-8A54-BD6165549183}" type="datetimeFigureOut">
              <a:rPr lang="en-US" smtClean="0"/>
              <a:pPr/>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DF3B2-5B0F-514C-AE92-94CAAA68DD3A}" type="slidenum">
              <a:rPr lang="en-US" smtClean="0"/>
              <a:pPr/>
              <a:t>‹#›</a:t>
            </a:fld>
            <a:endParaRPr lang="en-US"/>
          </a:p>
        </p:txBody>
      </p:sp>
    </p:spTree>
    <p:extLst>
      <p:ext uri="{BB962C8B-B14F-4D97-AF65-F5344CB8AC3E}">
        <p14:creationId xmlns:p14="http://schemas.microsoft.com/office/powerpoint/2010/main" val="134849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5/18/17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extLst>
      <p:ext uri="{BB962C8B-B14F-4D97-AF65-F5344CB8AC3E}">
        <p14:creationId xmlns:p14="http://schemas.microsoft.com/office/powerpoint/2010/main" val="307525387"/>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2329"/>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47892"/>
            <a:ext cx="8229600" cy="4220806"/>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10965"/>
            <a:ext cx="2133600" cy="365125"/>
          </a:xfrm>
        </p:spPr>
        <p:txBody>
          <a:bodyPr/>
          <a:lstStyle>
            <a:lvl1pPr>
              <a:defRPr>
                <a:latin typeface="Arial"/>
                <a:cs typeface="Arial"/>
              </a:defRPr>
            </a:lvl1pPr>
          </a:lstStyle>
          <a:p>
            <a:fld id="{F03F31BF-7BAA-B545-8A54-BD6165549183}" type="datetimeFigureOut">
              <a:rPr lang="en-US" smtClean="0"/>
              <a:pPr/>
              <a:t>5/18/17</a:t>
            </a:fld>
            <a:endParaRPr lang="en-US" dirty="0"/>
          </a:p>
        </p:txBody>
      </p:sp>
      <p:sp>
        <p:nvSpPr>
          <p:cNvPr id="5" name="Footer Placeholder 4"/>
          <p:cNvSpPr>
            <a:spLocks noGrp="1"/>
          </p:cNvSpPr>
          <p:nvPr>
            <p:ph type="ftr" sz="quarter" idx="11"/>
          </p:nvPr>
        </p:nvSpPr>
        <p:spPr>
          <a:xfrm>
            <a:off x="3124200" y="6310965"/>
            <a:ext cx="2895600" cy="365125"/>
          </a:xfrm>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a:xfrm>
            <a:off x="6553200" y="6310965"/>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5/18/17</a:t>
            </a:fld>
            <a:endParaRPr lang="en-US" dirty="0"/>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94445"/>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820008"/>
            <a:ext cx="4038600" cy="4204524"/>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820007"/>
            <a:ext cx="4038600" cy="4204525"/>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6250517"/>
            <a:ext cx="2133600" cy="365125"/>
          </a:xfrm>
        </p:spPr>
        <p:txBody>
          <a:bodyPr/>
          <a:lstStyle>
            <a:lvl1pPr>
              <a:defRPr>
                <a:latin typeface="Arial"/>
                <a:cs typeface="Arial"/>
              </a:defRPr>
            </a:lvl1pPr>
          </a:lstStyle>
          <a:p>
            <a:fld id="{F03F31BF-7BAA-B545-8A54-BD6165549183}" type="datetimeFigureOut">
              <a:rPr lang="en-US" smtClean="0"/>
              <a:pPr/>
              <a:t>5/18/17</a:t>
            </a:fld>
            <a:endParaRPr lang="en-US" dirty="0"/>
          </a:p>
        </p:txBody>
      </p:sp>
      <p:sp>
        <p:nvSpPr>
          <p:cNvPr id="6" name="Footer Placeholder 5"/>
          <p:cNvSpPr>
            <a:spLocks noGrp="1"/>
          </p:cNvSpPr>
          <p:nvPr>
            <p:ph type="ftr" sz="quarter" idx="11"/>
          </p:nvPr>
        </p:nvSpPr>
        <p:spPr>
          <a:xfrm>
            <a:off x="3124200" y="6250517"/>
            <a:ext cx="2895600" cy="365125"/>
          </a:xfrm>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a:xfrm>
            <a:off x="6553200" y="6250517"/>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61747"/>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461984"/>
            <a:ext cx="4040188"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461984"/>
            <a:ext cx="4041775"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457200" y="6278334"/>
            <a:ext cx="2133600" cy="365125"/>
          </a:xfrm>
        </p:spPr>
        <p:txBody>
          <a:bodyPr/>
          <a:lstStyle>
            <a:lvl1pPr>
              <a:defRPr>
                <a:latin typeface="Arial"/>
                <a:cs typeface="Arial"/>
              </a:defRPr>
            </a:lvl1pPr>
          </a:lstStyle>
          <a:p>
            <a:fld id="{F03F31BF-7BAA-B545-8A54-BD6165549183}" type="datetimeFigureOut">
              <a:rPr lang="en-US" smtClean="0"/>
              <a:pPr/>
              <a:t>5/18/17</a:t>
            </a:fld>
            <a:endParaRPr lang="en-US" dirty="0"/>
          </a:p>
        </p:txBody>
      </p:sp>
      <p:sp>
        <p:nvSpPr>
          <p:cNvPr id="8" name="Footer Placeholder 7"/>
          <p:cNvSpPr>
            <a:spLocks noGrp="1"/>
          </p:cNvSpPr>
          <p:nvPr>
            <p:ph type="ftr" sz="quarter" idx="11"/>
          </p:nvPr>
        </p:nvSpPr>
        <p:spPr>
          <a:xfrm>
            <a:off x="3124200" y="6278334"/>
            <a:ext cx="2895600" cy="365125"/>
          </a:xfrm>
        </p:spPr>
        <p:txBody>
          <a:bodyPr/>
          <a:lstStyle>
            <a:lvl1pPr>
              <a:defRPr>
                <a:latin typeface="Arial"/>
                <a:cs typeface="Arial"/>
              </a:defRPr>
            </a:lvl1pPr>
          </a:lstStyle>
          <a:p>
            <a:endParaRPr lang="en-US" dirty="0"/>
          </a:p>
        </p:txBody>
      </p:sp>
      <p:sp>
        <p:nvSpPr>
          <p:cNvPr id="9" name="Slide Number Placeholder 8"/>
          <p:cNvSpPr>
            <a:spLocks noGrp="1"/>
          </p:cNvSpPr>
          <p:nvPr>
            <p:ph type="sldNum" sz="quarter" idx="12"/>
          </p:nvPr>
        </p:nvSpPr>
        <p:spPr>
          <a:xfrm>
            <a:off x="6553200" y="6278334"/>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61881"/>
            <a:ext cx="8229600" cy="1143000"/>
          </a:xfrm>
        </p:spPr>
        <p:txBody>
          <a:bodyPr/>
          <a:lstStyle>
            <a:lvl1pPr>
              <a:defRPr>
                <a:latin typeface="Arial"/>
                <a:cs typeface="Aria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5/18/17</a:t>
            </a:fld>
            <a:endParaRPr lang="en-US" dirty="0"/>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dirty="0"/>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F31BF-7BAA-B545-8A54-BD6165549183}" type="datetimeFigureOut">
              <a:rPr lang="en-US" smtClean="0"/>
              <a:pPr/>
              <a:t>5/18/17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a:cs typeface="Aria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5/18/17</a:t>
            </a:fld>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3F31BF-7BAA-B545-8A54-BD6165549183}" type="datetimeFigureOut">
              <a:rPr lang="en-US" smtClean="0"/>
              <a:pPr/>
              <a:t>5/18/17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DF3B2-5B0F-514C-AE92-94CAAA68DD3A}" type="slidenum">
              <a:rPr lang="en-US" smtClean="0"/>
              <a:pPr/>
              <a:t>‹#›</a:t>
            </a:fld>
            <a:endParaRPr lang="en-US"/>
          </a:p>
        </p:txBody>
      </p:sp>
      <p:graphicFrame>
        <p:nvGraphicFramePr>
          <p:cNvPr id="6" name="TPChart" hidden="1"/>
          <p:cNvGraphicFramePr/>
          <p:nvPr userDrawn="1">
            <p:extLst>
              <p:ext uri="{D42A27DB-BD31-4B8C-83A1-F6EECF244321}">
                <p14:modId xmlns:p14="http://schemas.microsoft.com/office/powerpoint/2010/main" val="301756579"/>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18983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F31BF-7BAA-B545-8A54-BD6165549183}" type="datetimeFigureOut">
              <a:rPr lang="en-US" smtClean="0"/>
              <a:pPr/>
              <a:t>5/18/17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DF3B2-5B0F-514C-AE92-94CAAA68DD3A}" type="slidenum">
              <a:rPr lang="en-US" smtClean="0"/>
              <a:pPr/>
              <a:t>‹#›</a:t>
            </a:fld>
            <a:endParaRPr lang="en-US"/>
          </a:p>
        </p:txBody>
      </p:sp>
      <p:pic>
        <p:nvPicPr>
          <p:cNvPr id="9" name="Picture 8" descr="green-stripe.jpg"/>
          <p:cNvPicPr>
            <a:picLocks noChangeAspect="1"/>
          </p:cNvPicPr>
          <p:nvPr userDrawn="1"/>
        </p:nvPicPr>
        <p:blipFill>
          <a:blip r:embed="rId13"/>
          <a:stretch>
            <a:fillRect/>
          </a:stretch>
        </p:blipFill>
        <p:spPr>
          <a:xfrm>
            <a:off x="714" y="0"/>
            <a:ext cx="9231965" cy="692505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wm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5.jpe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cs.uttyler.edu/Faculty/Rainwater/COSC3355/Animations/semaphore.ht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mclaughlinkl:Desktop:Stallings%20Books:OS8e:OS8e-Figures:05-Concurrency-1:VerticalFigures.doc!OLE_LINK5" TargetMode="External"/><Relationship Id="rId5" Type="http://schemas.openxmlformats.org/officeDocument/2006/relationships/image" Target="../media/image13.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mclaughlinkl:Desktop:Stallings%20Books:OS8e:OS8e-Figures:05-Concurrency-1:VerticalFigures.doc!OLE_LINK7" TargetMode="External"/><Relationship Id="rId5" Type="http://schemas.openxmlformats.org/officeDocument/2006/relationships/image" Target="../media/image15.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package" Target="../embeddings/Microsoft_Word_Document3.docx"/><Relationship Id="rId5" Type="http://schemas.openxmlformats.org/officeDocument/2006/relationships/image" Target="../media/image20.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s.uttyler.edu/Faculty/Rainwater/COSC3355/Animations/processsync.htm" TargetMode="Externa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2.w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2.wmf"/><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10.xml"/><Relationship Id="rId5" Type="http://schemas.openxmlformats.org/officeDocument/2006/relationships/notesSlide" Target="../notesSlides/notesSlide29.xml"/><Relationship Id="rId6" Type="http://schemas.openxmlformats.org/officeDocument/2006/relationships/chart" Target="../charts/chart2.xml"/><Relationship Id="rId7" Type="http://schemas.openxmlformats.org/officeDocument/2006/relationships/image" Target="../media/image25.emf"/><Relationship Id="rId1" Type="http://schemas.openxmlformats.org/officeDocument/2006/relationships/tags" Target="../tags/tag2.xml"/><Relationship Id="rId2" Type="http://schemas.openxmlformats.org/officeDocument/2006/relationships/tags" Target="../tags/tag3.xml"/></Relationships>
</file>

<file path=ppt/slides/_rels/slide35.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10.xml"/><Relationship Id="rId5" Type="http://schemas.openxmlformats.org/officeDocument/2006/relationships/notesSlide" Target="../notesSlides/notesSlide30.xml"/><Relationship Id="rId6" Type="http://schemas.openxmlformats.org/officeDocument/2006/relationships/chart" Target="../charts/chart3.xml"/><Relationship Id="rId7" Type="http://schemas.openxmlformats.org/officeDocument/2006/relationships/image" Target="../media/image26.emf"/><Relationship Id="rId1" Type="http://schemas.openxmlformats.org/officeDocument/2006/relationships/tags" Target="../tags/tag5.xml"/><Relationship Id="rId2" Type="http://schemas.openxmlformats.org/officeDocument/2006/relationships/tags" Target="../tags/tag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package" Target="../embeddings/Microsoft_Word_Document2.docx"/><Relationship Id="rId5" Type="http://schemas.openxmlformats.org/officeDocument/2006/relationships/image" Target="../media/image4.png"/><Relationship Id="rId6" Type="http://schemas.openxmlformats.org/officeDocument/2006/relationships/image" Target="../media/image5.jpeg"/><Relationship Id="rId1" Type="http://schemas.openxmlformats.org/officeDocument/2006/relationships/vmlDrawing" Target="../drawings/vmlDrawing1.vml"/><Relationship Id="rId2"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8810" y="2130425"/>
            <a:ext cx="8130448" cy="2011917"/>
          </a:xfrm>
          <a:prstGeom prst="rect">
            <a:avLst/>
          </a:prstGeom>
        </p:spPr>
        <p:txBody>
          <a:bodyPr vert="horz" lIns="91440" tIns="45720" rIns="91440" bIns="45720" rtlCol="0" anchor="ctr">
            <a:normAutofit/>
          </a:bodyPr>
          <a:lstStyle>
            <a:lvl1pPr>
              <a:defRPr b="1" baseline="0">
                <a:solidFill>
                  <a:srgbClr val="1B6917"/>
                </a:solidFill>
                <a:latin typeface="Arial"/>
                <a:cs typeface="Arial"/>
              </a:defRPr>
            </a:lvl1pPr>
          </a:lstStyle>
          <a:p>
            <a:pPr lvl="0" algn="ctr">
              <a:spcBef>
                <a:spcPct val="0"/>
              </a:spcBef>
              <a:defRPr/>
            </a:pPr>
            <a:r>
              <a:rPr kumimoji="0" lang="en-US" sz="4400" b="1" i="0" u="none" strike="noStrike" kern="1200" cap="none" spc="0" normalizeH="0" baseline="0" noProof="0" dirty="0" err="1" smtClean="0">
                <a:ln>
                  <a:noFill/>
                </a:ln>
                <a:solidFill>
                  <a:schemeClr val="bg1"/>
                </a:solidFill>
                <a:effectLst/>
                <a:uLnTx/>
                <a:uFillTx/>
                <a:latin typeface="Arial"/>
                <a:ea typeface="+mj-ea"/>
                <a:cs typeface="Arial"/>
              </a:rPr>
              <a:t>Ch</a:t>
            </a:r>
            <a:r>
              <a:rPr kumimoji="0" lang="en-US" sz="4400" b="1" i="0" u="none" strike="noStrike" kern="1200" cap="none" spc="0" normalizeH="0" baseline="0" noProof="0" dirty="0" smtClean="0">
                <a:ln>
                  <a:noFill/>
                </a:ln>
                <a:solidFill>
                  <a:schemeClr val="bg1"/>
                </a:solidFill>
                <a:effectLst/>
                <a:uLnTx/>
                <a:uFillTx/>
                <a:latin typeface="Arial"/>
                <a:ea typeface="+mj-ea"/>
                <a:cs typeface="Arial"/>
              </a:rPr>
              <a:t> </a:t>
            </a:r>
            <a:r>
              <a:rPr kumimoji="0" lang="en-US" sz="4400" b="1" i="0" u="none" strike="noStrike" kern="1200" cap="none" spc="0" normalizeH="0" baseline="0" noProof="0" dirty="0" smtClean="0">
                <a:ln>
                  <a:noFill/>
                </a:ln>
                <a:solidFill>
                  <a:schemeClr val="bg1"/>
                </a:solidFill>
                <a:effectLst/>
                <a:uLnTx/>
                <a:uFillTx/>
                <a:latin typeface="Arial"/>
                <a:ea typeface="+mj-ea"/>
                <a:cs typeface="Arial"/>
              </a:rPr>
              <a:t>5 </a:t>
            </a:r>
            <a:r>
              <a:rPr kumimoji="0" lang="en-US" sz="4400" b="1" i="0" u="none" strike="noStrike" kern="1200" cap="none" spc="0" normalizeH="0" noProof="0" dirty="0" smtClean="0">
                <a:ln>
                  <a:noFill/>
                </a:ln>
                <a:solidFill>
                  <a:schemeClr val="bg1"/>
                </a:solidFill>
                <a:effectLst/>
                <a:uLnTx/>
                <a:uFillTx/>
                <a:latin typeface="Arial"/>
                <a:ea typeface="+mj-ea"/>
                <a:cs typeface="Arial"/>
              </a:rPr>
              <a:t>– Concurrency</a:t>
            </a:r>
            <a:endParaRPr kumimoji="0" lang="en-US" sz="4400" b="1" i="0" u="none" strike="noStrike" kern="1200" cap="none" spc="0" normalizeH="0" baseline="0" noProof="0" dirty="0">
              <a:ln>
                <a:noFill/>
              </a:ln>
              <a:solidFill>
                <a:schemeClr val="bg1"/>
              </a:solidFill>
              <a:effectLst/>
              <a:uLnTx/>
              <a:uFillTx/>
              <a:latin typeface="Arial"/>
              <a:ea typeface="+mj-ea"/>
              <a:cs typeface="Arial"/>
            </a:endParaRPr>
          </a:p>
        </p:txBody>
      </p:sp>
      <p:sp>
        <p:nvSpPr>
          <p:cNvPr id="5" name="Subtitle 2"/>
          <p:cNvSpPr txBox="1">
            <a:spLocks/>
          </p:cNvSpPr>
          <p:nvPr/>
        </p:nvSpPr>
        <p:spPr>
          <a:xfrm>
            <a:off x="1371600" y="4505898"/>
            <a:ext cx="6400800" cy="1132901"/>
          </a:xfrm>
          <a:prstGeom prst="rect">
            <a:avLst/>
          </a:prstGeom>
        </p:spPr>
        <p:txBody>
          <a:bodyPr vert="horz" lIns="91440" tIns="45720" rIns="91440" bIns="45720" rtlCol="0">
            <a:normAutofit/>
          </a:bodyPr>
          <a:lstStyle>
            <a:lvl1pPr marL="0" indent="0" algn="ctr">
              <a:buNone/>
              <a:defRPr>
                <a:solidFill>
                  <a:srgbClr val="40403E"/>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FCDC41"/>
                </a:solidFill>
                <a:effectLst/>
                <a:uLnTx/>
                <a:uFillTx/>
                <a:latin typeface="Arial"/>
                <a:ea typeface="+mn-ea"/>
                <a:cs typeface="Arial"/>
              </a:rPr>
              <a:t>NEU </a:t>
            </a:r>
            <a:r>
              <a:rPr kumimoji="0" lang="en-US" sz="3200" b="0" i="0" u="none" strike="noStrike" kern="1200" cap="none" spc="0" normalizeH="0" baseline="0" noProof="0" dirty="0" smtClean="0">
                <a:ln>
                  <a:noFill/>
                </a:ln>
                <a:solidFill>
                  <a:srgbClr val="FCDC41"/>
                </a:solidFill>
                <a:effectLst/>
                <a:uLnTx/>
                <a:uFillTx/>
                <a:latin typeface="Arial"/>
                <a:ea typeface="+mn-ea"/>
                <a:cs typeface="Arial"/>
              </a:rPr>
              <a:t>2017</a:t>
            </a:r>
            <a:endParaRPr kumimoji="0" lang="en-US" sz="3200" b="0" i="0" u="none" strike="noStrike" kern="1200" cap="none" spc="0" normalizeH="0" baseline="0" noProof="0" dirty="0" smtClean="0">
              <a:ln>
                <a:noFill/>
              </a:ln>
              <a:solidFill>
                <a:srgbClr val="FCDC41"/>
              </a:solidFill>
              <a:effectLst/>
              <a:uLnTx/>
              <a:uFillTx/>
              <a:latin typeface="Arial"/>
              <a:ea typeface="+mn-ea"/>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Special Machine Instruction:</a:t>
            </a:r>
            <a:b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br>
            <a: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Advantages</a:t>
            </a:r>
            <a:endParaRPr lang="en-US" sz="4400" dirty="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8180296" cy="4146884"/>
          </a:xfrm>
        </p:spPr>
        <p:txBody>
          <a:bodyPr>
            <a:noAutofit/>
          </a:bodyPr>
          <a:lstStyle/>
          <a:p>
            <a:r>
              <a:rPr lang="en-US" sz="3200" dirty="0" smtClean="0"/>
              <a:t>Applicable to any number of processes on either a single processor or multiple processors sharing main memory</a:t>
            </a:r>
          </a:p>
          <a:p>
            <a:r>
              <a:rPr lang="en-US" sz="3200" dirty="0" smtClean="0"/>
              <a:t>Simple and easy to verify</a:t>
            </a:r>
          </a:p>
          <a:p>
            <a:r>
              <a:rPr lang="en-US" sz="3200" dirty="0" smtClean="0"/>
              <a:t>It can be used to support multiple critical sections; each critical section can be defined by its own variable</a:t>
            </a:r>
            <a:endParaRPr lang="en-US" sz="1100" dirty="0"/>
          </a:p>
        </p:txBody>
      </p:sp>
    </p:spTree>
    <p:extLst>
      <p:ext uri="{BB962C8B-B14F-4D97-AF65-F5344CB8AC3E}">
        <p14:creationId xmlns:p14="http://schemas.microsoft.com/office/powerpoint/2010/main" val="1952291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b="1" dirty="0" smtClean="0">
                <a:ln w="1905"/>
                <a:solidFill>
                  <a:schemeClr val="accent1">
                    <a:lumMod val="75000"/>
                  </a:schemeClr>
                </a:solidFill>
                <a:effectLst>
                  <a:innerShdw blurRad="69850" dist="43180" dir="5400000">
                    <a:srgbClr val="000000">
                      <a:alpha val="65000"/>
                    </a:srgbClr>
                  </a:innerShdw>
                </a:effectLst>
              </a:rPr>
              <a:t>Special Machine Instruction:</a:t>
            </a:r>
            <a:br>
              <a:rPr lang="en-US" sz="4400" b="1" dirty="0" smtClean="0">
                <a:ln w="1905"/>
                <a:solidFill>
                  <a:schemeClr val="accent1">
                    <a:lumMod val="75000"/>
                  </a:schemeClr>
                </a:solidFill>
                <a:effectLst>
                  <a:innerShdw blurRad="69850" dist="43180" dir="5400000">
                    <a:srgbClr val="000000">
                      <a:alpha val="65000"/>
                    </a:srgbClr>
                  </a:innerShdw>
                </a:effectLst>
              </a:rPr>
            </a:br>
            <a:r>
              <a:rPr lang="en-US" sz="4400" b="1" dirty="0" smtClean="0">
                <a:ln w="1905"/>
                <a:solidFill>
                  <a:schemeClr val="accent1">
                    <a:lumMod val="75000"/>
                  </a:schemeClr>
                </a:solidFill>
                <a:effectLst>
                  <a:innerShdw blurRad="69850" dist="43180" dir="5400000">
                    <a:srgbClr val="000000">
                      <a:alpha val="65000"/>
                    </a:srgbClr>
                  </a:innerShdw>
                </a:effectLst>
              </a:rPr>
              <a:t>Disadvantages</a:t>
            </a:r>
            <a:endParaRPr lang="en-US" sz="4400"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057400"/>
            <a:ext cx="8229600" cy="4495800"/>
          </a:xfrm>
        </p:spPr>
        <p:txBody>
          <a:bodyPr>
            <a:noAutofit/>
          </a:bodyPr>
          <a:lstStyle/>
          <a:p>
            <a:pPr marL="274320" indent="-457200">
              <a:spcBef>
                <a:spcPts val="600"/>
              </a:spcBef>
            </a:pPr>
            <a:r>
              <a:rPr lang="en-US" sz="3200" dirty="0" smtClean="0"/>
              <a:t>Busy-waiting is employed, thus while a                      	process is waiting for access to a critical 	section it continues to consume processor 	time</a:t>
            </a:r>
          </a:p>
          <a:p>
            <a:pPr marL="274320" indent="-457200">
              <a:spcBef>
                <a:spcPts val="600"/>
              </a:spcBef>
            </a:pPr>
            <a:r>
              <a:rPr lang="en-US" sz="3200" dirty="0" smtClean="0"/>
              <a:t>Starvation is possible when a process 	leaves a critical section and more than 	one process is waiting</a:t>
            </a:r>
            <a:endParaRPr lang="en-NZ" sz="3200" dirty="0" smtClean="0"/>
          </a:p>
          <a:p>
            <a:pPr marL="274320" indent="-457200">
              <a:spcBef>
                <a:spcPts val="600"/>
              </a:spcBef>
            </a:pPr>
            <a:r>
              <a:rPr lang="en-US" sz="3200" dirty="0" smtClean="0"/>
              <a:t>Deadlock is possible</a:t>
            </a:r>
          </a:p>
        </p:txBody>
      </p:sp>
      <p:pic>
        <p:nvPicPr>
          <p:cNvPr id="7" name="Picture 6"/>
          <p:cNvPicPr>
            <a:picLocks noChangeAspect="1"/>
          </p:cNvPicPr>
          <p:nvPr/>
        </p:nvPicPr>
        <p:blipFill>
          <a:blip r:embed="rId3"/>
          <a:stretch>
            <a:fillRect/>
          </a:stretch>
        </p:blipFill>
        <p:spPr>
          <a:xfrm>
            <a:off x="7239000" y="5524500"/>
            <a:ext cx="1638300" cy="1333500"/>
          </a:xfrm>
          <a:prstGeom prst="rect">
            <a:avLst/>
          </a:prstGeom>
        </p:spPr>
      </p:pic>
    </p:spTree>
    <p:extLst>
      <p:ext uri="{BB962C8B-B14F-4D97-AF65-F5344CB8AC3E}">
        <p14:creationId xmlns:p14="http://schemas.microsoft.com/office/powerpoint/2010/main" val="2575192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4648200" cy="1142999"/>
          </a:xfrm>
        </p:spPr>
        <p:txBody>
          <a:bodyPr/>
          <a:lstStyle/>
          <a:p>
            <a:r>
              <a:rPr lang="en-NZ" sz="5400" b="1" spc="200" dirty="0" smtClean="0">
                <a:ln w="1905"/>
                <a:solidFill>
                  <a:schemeClr val="bg2">
                    <a:lumMod val="10000"/>
                  </a:schemeClr>
                </a:solidFill>
                <a:effectLst>
                  <a:innerShdw blurRad="69850" dist="43180" dir="5400000">
                    <a:srgbClr val="000000">
                      <a:alpha val="65000"/>
                    </a:srgbClr>
                  </a:innerShdw>
                </a:effectLst>
              </a:rPr>
              <a:t>Semaphore</a:t>
            </a:r>
            <a:endParaRPr lang="en-NZ" sz="5400" b="1" spc="200" dirty="0">
              <a:ln w="1905"/>
              <a:solidFill>
                <a:schemeClr val="bg2">
                  <a:lumMod val="10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sz="half" idx="1"/>
            <p:extLst/>
          </p:nvPr>
        </p:nvGraphicFramePr>
        <p:xfrm>
          <a:off x="520032" y="2257926"/>
          <a:ext cx="80772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57200" y="4267200"/>
            <a:ext cx="8229600" cy="1985159"/>
          </a:xfrm>
          <a:prstGeom prst="rect">
            <a:avLst/>
          </a:prstGeom>
          <a:blipFill rotWithShape="1">
            <a:blip r:embed="rId8"/>
            <a:tile tx="0" ty="0" sx="100000" sy="100000" flip="none" algn="tl"/>
          </a:blipFill>
        </p:spPr>
        <p:txBody>
          <a:bodyPr wrap="square" rtlCol="0">
            <a:spAutoFit/>
          </a:bodyPr>
          <a:lstStyle/>
          <a:p>
            <a:pPr marL="919163" lvl="0" indent="-457200">
              <a:spcBef>
                <a:spcPts val="1200"/>
              </a:spcBef>
              <a:buFont typeface="+mj-lt"/>
              <a:buAutoNum type="arabicParenR"/>
            </a:pPr>
            <a:r>
              <a:rPr lang="en-US" sz="2500" dirty="0" smtClean="0">
                <a:solidFill>
                  <a:schemeClr val="bg2">
                    <a:lumMod val="25000"/>
                  </a:schemeClr>
                </a:solidFill>
                <a:latin typeface="+mn-lt"/>
              </a:rPr>
              <a:t>May be initialized to a nonnegative integer value</a:t>
            </a:r>
          </a:p>
          <a:p>
            <a:pPr marL="919163" lvl="0" indent="-457200">
              <a:spcBef>
                <a:spcPts val="1200"/>
              </a:spcBef>
              <a:buFont typeface="+mj-lt"/>
              <a:buAutoNum type="arabicParenR"/>
            </a:pPr>
            <a:r>
              <a:rPr lang="en-US" sz="2500" dirty="0" smtClean="0">
                <a:solidFill>
                  <a:schemeClr val="bg2">
                    <a:lumMod val="25000"/>
                  </a:schemeClr>
                </a:solidFill>
                <a:latin typeface="+mn-lt"/>
              </a:rPr>
              <a:t>The </a:t>
            </a:r>
            <a:r>
              <a:rPr lang="en-US" sz="2500" dirty="0" err="1" smtClean="0">
                <a:solidFill>
                  <a:schemeClr val="bg2">
                    <a:lumMod val="25000"/>
                  </a:schemeClr>
                </a:solidFill>
                <a:latin typeface="+mn-lt"/>
              </a:rPr>
              <a:t>semWait</a:t>
            </a:r>
            <a:r>
              <a:rPr lang="en-US" sz="2500" dirty="0" smtClean="0">
                <a:solidFill>
                  <a:schemeClr val="bg2">
                    <a:lumMod val="25000"/>
                  </a:schemeClr>
                </a:solidFill>
                <a:latin typeface="+mn-lt"/>
              </a:rPr>
              <a:t> operation decrements the value</a:t>
            </a:r>
          </a:p>
          <a:p>
            <a:pPr marL="919163" lvl="0" indent="-457200">
              <a:spcBef>
                <a:spcPts val="1200"/>
              </a:spcBef>
              <a:buFont typeface="+mj-lt"/>
              <a:buAutoNum type="arabicParenR"/>
            </a:pPr>
            <a:r>
              <a:rPr lang="en-US" sz="2500" dirty="0" smtClean="0">
                <a:solidFill>
                  <a:schemeClr val="bg2">
                    <a:lumMod val="25000"/>
                  </a:schemeClr>
                </a:solidFill>
                <a:latin typeface="+mn-lt"/>
              </a:rPr>
              <a:t>The </a:t>
            </a:r>
            <a:r>
              <a:rPr lang="en-US" sz="2500" dirty="0" err="1" smtClean="0">
                <a:solidFill>
                  <a:schemeClr val="bg2">
                    <a:lumMod val="25000"/>
                  </a:schemeClr>
                </a:solidFill>
                <a:latin typeface="+mn-lt"/>
              </a:rPr>
              <a:t>semSignal</a:t>
            </a:r>
            <a:r>
              <a:rPr lang="en-US" sz="2500" dirty="0" smtClean="0">
                <a:solidFill>
                  <a:schemeClr val="bg2">
                    <a:lumMod val="25000"/>
                  </a:schemeClr>
                </a:solidFill>
                <a:latin typeface="+mn-lt"/>
              </a:rPr>
              <a:t> operation increments the value</a:t>
            </a:r>
          </a:p>
          <a:p>
            <a:endParaRPr lang="en-US" dirty="0"/>
          </a:p>
        </p:txBody>
      </p:sp>
    </p:spTree>
    <p:extLst>
      <p:ext uri="{BB962C8B-B14F-4D97-AF65-F5344CB8AC3E}">
        <p14:creationId xmlns:p14="http://schemas.microsoft.com/office/powerpoint/2010/main" val="2796230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TextBox 14"/>
          <p:cNvSpPr txBox="1"/>
          <p:nvPr/>
        </p:nvSpPr>
        <p:spPr>
          <a:xfrm>
            <a:off x="393350" y="696756"/>
            <a:ext cx="1359249" cy="5704043"/>
          </a:xfrm>
          <a:prstGeom prst="rect">
            <a:avLst/>
          </a:prstGeom>
        </p:spPr>
        <p:txBody>
          <a:bodyPr wrap="square" rtlCol="0">
            <a:spAutoFit/>
          </a:bodyPr>
          <a:lstStyle/>
          <a:p>
            <a:endParaRPr lang="en-US" dirty="0"/>
          </a:p>
        </p:txBody>
      </p:sp>
      <p:sp>
        <p:nvSpPr>
          <p:cNvPr id="17" name="Rectangle 16"/>
          <p:cNvSpPr/>
          <p:nvPr/>
        </p:nvSpPr>
        <p:spPr>
          <a:xfrm>
            <a:off x="304799" y="2502336"/>
            <a:ext cx="1447800" cy="2092881"/>
          </a:xfrm>
          <a:prstGeom prst="rect">
            <a:avLst/>
          </a:prstGeom>
        </p:spPr>
        <p:txBody>
          <a:bodyPr wrap="square">
            <a:spAutoFit/>
          </a:bodyPr>
          <a:lstStyle/>
          <a:p>
            <a:pPr algn="ctr"/>
            <a:r>
              <a:rPr lang="en-US" sz="2200" b="1" dirty="0" smtClean="0">
                <a:latin typeface="+mn-lt"/>
              </a:rPr>
              <a:t>Figure 5.3 </a:t>
            </a:r>
          </a:p>
          <a:p>
            <a:pPr algn="ctr"/>
            <a:endParaRPr lang="en-US" b="1" dirty="0" smtClean="0">
              <a:latin typeface="+mn-lt"/>
            </a:endParaRPr>
          </a:p>
          <a:p>
            <a:pPr algn="ctr"/>
            <a:r>
              <a:rPr lang="en-US" b="1" dirty="0" smtClean="0">
                <a:latin typeface="+mn-lt"/>
              </a:rPr>
              <a:t> A </a:t>
            </a:r>
          </a:p>
          <a:p>
            <a:pPr algn="ctr"/>
            <a:r>
              <a:rPr lang="en-US" b="1" dirty="0" smtClean="0">
                <a:latin typeface="+mn-lt"/>
              </a:rPr>
              <a:t>Definition </a:t>
            </a:r>
          </a:p>
          <a:p>
            <a:pPr algn="ctr"/>
            <a:r>
              <a:rPr lang="en-US" b="1" dirty="0" smtClean="0">
                <a:latin typeface="+mn-lt"/>
              </a:rPr>
              <a:t>of Semaphore Primitives </a:t>
            </a:r>
            <a:endParaRPr lang="en-US" b="1" dirty="0">
              <a:latin typeface="+mn-lt"/>
            </a:endParaRPr>
          </a:p>
        </p:txBody>
      </p:sp>
      <p:sp>
        <p:nvSpPr>
          <p:cNvPr id="2" name="TextBox 1"/>
          <p:cNvSpPr txBox="1"/>
          <p:nvPr/>
        </p:nvSpPr>
        <p:spPr>
          <a:xfrm>
            <a:off x="872197" y="674272"/>
            <a:ext cx="3075586" cy="523220"/>
          </a:xfrm>
          <a:prstGeom prst="rect">
            <a:avLst/>
          </a:prstGeom>
          <a:noFill/>
        </p:spPr>
        <p:txBody>
          <a:bodyPr wrap="none" rtlCol="0">
            <a:spAutoFit/>
          </a:bodyPr>
          <a:lstStyle/>
          <a:p>
            <a:r>
              <a:rPr lang="en-US" sz="2800" dirty="0" smtClean="0"/>
              <a:t>General Semaphore</a:t>
            </a:r>
            <a:endParaRPr lang="en-US" sz="2800" dirty="0"/>
          </a:p>
        </p:txBody>
      </p:sp>
      <p:pic>
        <p:nvPicPr>
          <p:cNvPr id="3" name="Picture 2"/>
          <p:cNvPicPr>
            <a:picLocks noChangeAspect="1"/>
          </p:cNvPicPr>
          <p:nvPr/>
        </p:nvPicPr>
        <p:blipFill>
          <a:blip r:embed="rId3"/>
          <a:stretch>
            <a:fillRect/>
          </a:stretch>
        </p:blipFill>
        <p:spPr>
          <a:xfrm>
            <a:off x="2201143" y="1485855"/>
            <a:ext cx="6942857" cy="5152381"/>
          </a:xfrm>
          <a:prstGeom prst="rect">
            <a:avLst/>
          </a:prstGeom>
        </p:spPr>
      </p:pic>
    </p:spTree>
    <p:extLst>
      <p:ext uri="{BB962C8B-B14F-4D97-AF65-F5344CB8AC3E}">
        <p14:creationId xmlns:p14="http://schemas.microsoft.com/office/powerpoint/2010/main" val="771178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143000" y="533400"/>
            <a:ext cx="6777271" cy="5130800"/>
          </a:xfrm>
          <a:prstGeom prst="rect">
            <a:avLst/>
          </a:prstGeom>
        </p:spPr>
      </p:pic>
      <p:sp>
        <p:nvSpPr>
          <p:cNvPr id="8" name="TextBox 7"/>
          <p:cNvSpPr txBox="1"/>
          <p:nvPr/>
        </p:nvSpPr>
        <p:spPr>
          <a:xfrm>
            <a:off x="1295400" y="5867400"/>
            <a:ext cx="6629400" cy="646331"/>
          </a:xfrm>
          <a:prstGeom prst="rect">
            <a:avLst/>
          </a:prstGeom>
          <a:noFill/>
        </p:spPr>
        <p:txBody>
          <a:bodyPr wrap="square" rtlCol="0">
            <a:spAutoFit/>
          </a:bodyPr>
          <a:lstStyle/>
          <a:p>
            <a:pPr algn="ctr"/>
            <a:r>
              <a:rPr lang="en-US" b="1" dirty="0" smtClean="0">
                <a:latin typeface="+mn-lt"/>
              </a:rPr>
              <a:t>Figure 5.4  </a:t>
            </a:r>
          </a:p>
          <a:p>
            <a:pPr algn="ctr"/>
            <a:r>
              <a:rPr lang="en-US" b="1" dirty="0" smtClean="0">
                <a:latin typeface="+mn-lt"/>
              </a:rPr>
              <a:t>A Definition of Binary Semaphore Primitives </a:t>
            </a:r>
            <a:endParaRPr lang="en-US" b="1" dirty="0">
              <a:latin typeface="+mn-lt"/>
            </a:endParaRPr>
          </a:p>
        </p:txBody>
      </p:sp>
    </p:spTree>
    <p:extLst>
      <p:ext uri="{BB962C8B-B14F-4D97-AF65-F5344CB8AC3E}">
        <p14:creationId xmlns:p14="http://schemas.microsoft.com/office/powerpoint/2010/main" val="3925939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Semaphores</a:t>
            </a:r>
            <a:endParaRPr lang="en-US" dirty="0"/>
          </a:p>
        </p:txBody>
      </p:sp>
      <p:sp>
        <p:nvSpPr>
          <p:cNvPr id="6" name="Content Placeholder 5"/>
          <p:cNvSpPr>
            <a:spLocks noGrp="1"/>
          </p:cNvSpPr>
          <p:nvPr>
            <p:ph idx="1"/>
          </p:nvPr>
        </p:nvSpPr>
        <p:spPr/>
        <p:txBody>
          <a:bodyPr>
            <a:normAutofit/>
          </a:bodyPr>
          <a:lstStyle/>
          <a:p>
            <a:r>
              <a:rPr lang="en-US" dirty="0" smtClean="0">
                <a:hlinkClick r:id="rId3"/>
              </a:rPr>
              <a:t>Example</a:t>
            </a:r>
            <a:endParaRPr lang="en-US" dirty="0" smtClean="0"/>
          </a:p>
          <a:p>
            <a:r>
              <a:rPr lang="en-US" dirty="0" smtClean="0"/>
              <a:t>General / Binary Semaphores</a:t>
            </a:r>
          </a:p>
          <a:p>
            <a:pPr lvl="1"/>
            <a:r>
              <a:rPr lang="en-US" dirty="0" err="1" smtClean="0"/>
              <a:t>Mutex</a:t>
            </a:r>
            <a:r>
              <a:rPr lang="en-US" dirty="0" smtClean="0"/>
              <a:t> (mutual exclusion lock) </a:t>
            </a:r>
          </a:p>
          <a:p>
            <a:pPr lvl="2"/>
            <a:r>
              <a:rPr lang="en-US" dirty="0" smtClean="0"/>
              <a:t>Binary semaphore where only the host process can release</a:t>
            </a:r>
          </a:p>
          <a:p>
            <a:r>
              <a:rPr lang="en-US" dirty="0" smtClean="0"/>
              <a:t>Which process runs next?</a:t>
            </a:r>
          </a:p>
          <a:p>
            <a:pPr lvl="1"/>
            <a:r>
              <a:rPr lang="en-US" dirty="0" smtClean="0"/>
              <a:t>Strong semaphore (longest released first)</a:t>
            </a:r>
          </a:p>
          <a:p>
            <a:pPr lvl="1"/>
            <a:r>
              <a:rPr lang="en-US" dirty="0" smtClean="0"/>
              <a:t>Weak semaphore (</a:t>
            </a:r>
            <a:r>
              <a:rPr lang="en-US" dirty="0"/>
              <a:t>no </a:t>
            </a:r>
            <a:r>
              <a:rPr lang="en-US" dirty="0" smtClean="0"/>
              <a:t>specified order</a:t>
            </a:r>
            <a:r>
              <a:rPr lang="en-US" dirty="0"/>
              <a:t>)</a:t>
            </a:r>
          </a:p>
        </p:txBody>
      </p:sp>
    </p:spTree>
    <p:extLst>
      <p:ext uri="{BB962C8B-B14F-4D97-AF65-F5344CB8AC3E}">
        <p14:creationId xmlns:p14="http://schemas.microsoft.com/office/powerpoint/2010/main" val="194682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rcRect l="12126"/>
          <a:stretch>
            <a:fillRect/>
          </a:stretch>
        </p:blipFill>
        <p:spPr>
          <a:xfrm>
            <a:off x="381000" y="533399"/>
            <a:ext cx="5638800" cy="5876505"/>
          </a:xfrm>
          <a:prstGeom prst="rect">
            <a:avLst/>
          </a:prstGeom>
        </p:spPr>
      </p:pic>
      <p:sp>
        <p:nvSpPr>
          <p:cNvPr id="10" name="TextBox 9"/>
          <p:cNvSpPr txBox="1"/>
          <p:nvPr/>
        </p:nvSpPr>
        <p:spPr>
          <a:xfrm>
            <a:off x="5943600" y="762000"/>
            <a:ext cx="2971800" cy="5386090"/>
          </a:xfrm>
          <a:prstGeom prst="rect">
            <a:avLst/>
          </a:prstGeom>
          <a:noFill/>
        </p:spPr>
        <p:txBody>
          <a:bodyPr wrap="square" rtlCol="0">
            <a:spAutoFit/>
          </a:bodyPr>
          <a:lstStyle/>
          <a:p>
            <a:pPr algn="ctr"/>
            <a:r>
              <a:rPr lang="en-US" sz="3200" b="1" dirty="0" smtClean="0">
                <a:latin typeface="+mn-lt"/>
              </a:rPr>
              <a:t>Figure 5.9  </a:t>
            </a:r>
          </a:p>
          <a:p>
            <a:pPr algn="ctr"/>
            <a:endParaRPr lang="en-US" sz="3200" b="1" dirty="0" smtClean="0">
              <a:latin typeface="+mn-lt"/>
            </a:endParaRPr>
          </a:p>
          <a:p>
            <a:pPr algn="ctr"/>
            <a:r>
              <a:rPr lang="en-US" sz="2800" b="1" dirty="0" smtClean="0">
                <a:latin typeface="+mn-lt"/>
              </a:rPr>
              <a:t>A</a:t>
            </a:r>
            <a:r>
              <a:rPr lang="en-US" sz="2800" b="1" dirty="0"/>
              <a:t> Solution (</a:t>
            </a:r>
            <a:r>
              <a:rPr lang="en-US" sz="2800" b="1" dirty="0" smtClean="0"/>
              <a:t>Correct?/ Incorrect?)</a:t>
            </a:r>
            <a:endParaRPr lang="en-US" sz="2800" b="1" dirty="0" smtClean="0">
              <a:latin typeface="+mn-lt"/>
            </a:endParaRPr>
          </a:p>
          <a:p>
            <a:pPr algn="ctr"/>
            <a:r>
              <a:rPr lang="en-US" sz="2800" b="1" dirty="0" smtClean="0">
                <a:latin typeface="+mn-lt"/>
              </a:rPr>
              <a:t>to the </a:t>
            </a:r>
          </a:p>
          <a:p>
            <a:pPr algn="ctr"/>
            <a:r>
              <a:rPr lang="en-US" sz="2800" b="1" dirty="0" smtClean="0">
                <a:latin typeface="+mn-lt"/>
              </a:rPr>
              <a:t>Infinite-Buffer </a:t>
            </a:r>
          </a:p>
          <a:p>
            <a:pPr algn="ctr"/>
            <a:r>
              <a:rPr lang="en-US" sz="2800" b="1" dirty="0" smtClean="0">
                <a:latin typeface="+mn-lt"/>
              </a:rPr>
              <a:t>Producer/</a:t>
            </a:r>
          </a:p>
          <a:p>
            <a:pPr algn="ctr"/>
            <a:r>
              <a:rPr lang="en-US" sz="2800" b="1" dirty="0" smtClean="0">
                <a:latin typeface="+mn-lt"/>
              </a:rPr>
              <a:t>Consumer </a:t>
            </a:r>
          </a:p>
          <a:p>
            <a:pPr algn="ctr"/>
            <a:r>
              <a:rPr lang="en-US" sz="2800" b="1" dirty="0" smtClean="0">
                <a:latin typeface="+mn-lt"/>
              </a:rPr>
              <a:t>Problem Using </a:t>
            </a:r>
          </a:p>
          <a:p>
            <a:pPr algn="ctr"/>
            <a:r>
              <a:rPr lang="en-US" sz="2800" b="1" dirty="0" smtClean="0">
                <a:latin typeface="+mn-lt"/>
              </a:rPr>
              <a:t>Binary Semaphores </a:t>
            </a:r>
            <a:endParaRPr lang="en-US" sz="2800" b="1" dirty="0">
              <a:latin typeface="+mn-lt"/>
            </a:endParaRPr>
          </a:p>
        </p:txBody>
      </p:sp>
    </p:spTree>
    <p:extLst>
      <p:ext uri="{BB962C8B-B14F-4D97-AF65-F5344CB8AC3E}">
        <p14:creationId xmlns:p14="http://schemas.microsoft.com/office/powerpoint/2010/main" val="3639726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b="3721"/>
          <a:stretch>
            <a:fillRect/>
          </a:stretch>
        </p:blipFill>
        <p:spPr>
          <a:xfrm>
            <a:off x="1295400" y="1447800"/>
            <a:ext cx="6553200" cy="5086898"/>
          </a:xfrm>
          <a:prstGeom prst="rect">
            <a:avLst/>
          </a:prstGeom>
          <a:solidFill>
            <a:schemeClr val="bg1"/>
          </a:solidFill>
        </p:spPr>
      </p:pic>
      <p:sp>
        <p:nvSpPr>
          <p:cNvPr id="7" name="TextBox 6"/>
          <p:cNvSpPr txBox="1"/>
          <p:nvPr/>
        </p:nvSpPr>
        <p:spPr>
          <a:xfrm>
            <a:off x="1219200" y="609600"/>
            <a:ext cx="6781800" cy="707886"/>
          </a:xfrm>
          <a:prstGeom prst="rect">
            <a:avLst/>
          </a:prstGeom>
          <a:noFill/>
        </p:spPr>
        <p:txBody>
          <a:bodyPr wrap="square" rtlCol="0">
            <a:spAutoFit/>
          </a:bodyPr>
          <a:lstStyle/>
          <a:p>
            <a:pPr algn="ctr"/>
            <a:r>
              <a:rPr lang="en-US" sz="2000" b="1" dirty="0" smtClean="0">
                <a:latin typeface="+mn-lt"/>
              </a:rPr>
              <a:t>Table 5.4  </a:t>
            </a:r>
          </a:p>
          <a:p>
            <a:pPr algn="ctr"/>
            <a:r>
              <a:rPr lang="en-US" sz="2000" b="1" dirty="0" smtClean="0">
                <a:latin typeface="+mn-lt"/>
              </a:rPr>
              <a:t>Possible Scenario for the Program of Figure 5.9</a:t>
            </a:r>
            <a:r>
              <a:rPr lang="en-US" sz="2000" dirty="0" smtClean="0">
                <a:latin typeface="+mn-lt"/>
              </a:rPr>
              <a:t> </a:t>
            </a:r>
            <a:endParaRPr lang="en-US" sz="2000" dirty="0">
              <a:latin typeface="+mn-lt"/>
            </a:endParaRPr>
          </a:p>
        </p:txBody>
      </p:sp>
      <p:sp>
        <p:nvSpPr>
          <p:cNvPr id="8" name="TextBox 7"/>
          <p:cNvSpPr txBox="1"/>
          <p:nvPr/>
        </p:nvSpPr>
        <p:spPr>
          <a:xfrm>
            <a:off x="304800" y="5334000"/>
            <a:ext cx="990600" cy="1223412"/>
          </a:xfrm>
          <a:prstGeom prst="rect">
            <a:avLst/>
          </a:prstGeom>
          <a:noFill/>
        </p:spPr>
        <p:txBody>
          <a:bodyPr wrap="square" rtlCol="0">
            <a:spAutoFit/>
          </a:bodyPr>
          <a:lstStyle/>
          <a:p>
            <a:r>
              <a:rPr lang="en-US" sz="1050" i="1" dirty="0" smtClean="0"/>
              <a:t>Note: </a:t>
            </a:r>
            <a:r>
              <a:rPr lang="en-US" sz="1050" dirty="0" smtClean="0"/>
              <a:t>White areas represent the critical section controlled by semaphore </a:t>
            </a:r>
            <a:r>
              <a:rPr lang="en-US" sz="1050" dirty="0" err="1" smtClean="0"/>
              <a:t>s</a:t>
            </a:r>
            <a:r>
              <a:rPr lang="en-US" sz="1050" dirty="0" smtClean="0"/>
              <a:t>. </a:t>
            </a:r>
            <a:endParaRPr lang="en-US" sz="1050" dirty="0"/>
          </a:p>
        </p:txBody>
      </p:sp>
    </p:spTree>
    <p:extLst>
      <p:ext uri="{BB962C8B-B14F-4D97-AF65-F5344CB8AC3E}">
        <p14:creationId xmlns:p14="http://schemas.microsoft.com/office/powerpoint/2010/main" val="986189937"/>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20242" t="12878" r="18073" b="16142"/>
          <a:stretch/>
        </p:blipFill>
        <p:spPr>
          <a:xfrm>
            <a:off x="388307" y="2167003"/>
            <a:ext cx="3958225" cy="4171167"/>
          </a:xfrm>
          <a:prstGeom prst="rect">
            <a:avLst/>
          </a:prstGeom>
        </p:spPr>
      </p:pic>
      <p:cxnSp>
        <p:nvCxnSpPr>
          <p:cNvPr id="4" name="Straight Arrow Connector 3"/>
          <p:cNvCxnSpPr/>
          <p:nvPr/>
        </p:nvCxnSpPr>
        <p:spPr>
          <a:xfrm flipV="1">
            <a:off x="4173794" y="5855110"/>
            <a:ext cx="131260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H="1">
            <a:off x="2842196" y="5402828"/>
            <a:ext cx="26442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04387" y="5515276"/>
            <a:ext cx="3183051" cy="369332"/>
          </a:xfrm>
          <a:prstGeom prst="rect">
            <a:avLst/>
          </a:prstGeom>
          <a:noFill/>
        </p:spPr>
        <p:txBody>
          <a:bodyPr wrap="none" rtlCol="0">
            <a:spAutoFit/>
          </a:bodyPr>
          <a:lstStyle/>
          <a:p>
            <a:r>
              <a:rPr lang="en-US" dirty="0" smtClean="0"/>
              <a:t>What if we moved this up here?</a:t>
            </a:r>
            <a:endParaRPr lang="en-US" dirty="0"/>
          </a:p>
        </p:txBody>
      </p:sp>
      <p:sp>
        <p:nvSpPr>
          <p:cNvPr id="12" name="TextBox 11"/>
          <p:cNvSpPr txBox="1"/>
          <p:nvPr/>
        </p:nvSpPr>
        <p:spPr>
          <a:xfrm>
            <a:off x="388307" y="1099169"/>
            <a:ext cx="6297561" cy="584775"/>
          </a:xfrm>
          <a:prstGeom prst="rect">
            <a:avLst/>
          </a:prstGeom>
          <a:noFill/>
        </p:spPr>
        <p:txBody>
          <a:bodyPr wrap="square" rtlCol="0">
            <a:spAutoFit/>
          </a:bodyPr>
          <a:lstStyle/>
          <a:p>
            <a:r>
              <a:rPr lang="en-US" sz="3200" dirty="0" smtClean="0"/>
              <a:t>Fixing the producer/consumer code</a:t>
            </a:r>
            <a:endParaRPr lang="en-US" sz="3200" dirty="0"/>
          </a:p>
        </p:txBody>
      </p:sp>
    </p:spTree>
    <p:extLst>
      <p:ext uri="{BB962C8B-B14F-4D97-AF65-F5344CB8AC3E}">
        <p14:creationId xmlns:p14="http://schemas.microsoft.com/office/powerpoint/2010/main" val="234743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8946" name="Object 2"/>
          <p:cNvGraphicFramePr>
            <a:graphicFrameLocks noChangeAspect="1"/>
          </p:cNvGraphicFramePr>
          <p:nvPr/>
        </p:nvGraphicFramePr>
        <p:xfrm>
          <a:off x="533401" y="586166"/>
          <a:ext cx="5410200" cy="5890833"/>
        </p:xfrm>
        <a:graphic>
          <a:graphicData uri="http://schemas.openxmlformats.org/presentationml/2006/ole">
            <mc:AlternateContent xmlns:mc="http://schemas.openxmlformats.org/markup-compatibility/2006">
              <mc:Choice xmlns:v="urn:schemas-microsoft-com:vml" Requires="v">
                <p:oleObj spid="_x0000_s2066" name="Document" r:id="rId4" imgW="5575300" imgH="6070600" progId="Word.Document.12">
                  <p:link updateAutomatic="1"/>
                </p:oleObj>
              </mc:Choice>
              <mc:Fallback>
                <p:oleObj name="Document" r:id="rId4" imgW="5575300" imgH="60706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586166"/>
                        <a:ext cx="5410200" cy="589083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9" name="TextBox 8"/>
          <p:cNvSpPr txBox="1"/>
          <p:nvPr/>
        </p:nvSpPr>
        <p:spPr>
          <a:xfrm>
            <a:off x="6400800" y="990600"/>
            <a:ext cx="2327905" cy="3847207"/>
          </a:xfrm>
          <a:prstGeom prst="rect">
            <a:avLst/>
          </a:prstGeom>
          <a:noFill/>
        </p:spPr>
        <p:txBody>
          <a:bodyPr wrap="square" rtlCol="0">
            <a:spAutoFit/>
          </a:bodyPr>
          <a:lstStyle/>
          <a:p>
            <a:pPr algn="ctr"/>
            <a:r>
              <a:rPr lang="en-US" sz="2800" b="1" dirty="0" smtClean="0">
                <a:latin typeface="+mn-lt"/>
              </a:rPr>
              <a:t>Figure 5.10    </a:t>
            </a:r>
          </a:p>
          <a:p>
            <a:pPr algn="ctr"/>
            <a:endParaRPr lang="en-US" sz="2400" b="1" dirty="0" smtClean="0">
              <a:latin typeface="+mn-lt"/>
            </a:endParaRPr>
          </a:p>
          <a:p>
            <a:pPr algn="ctr"/>
            <a:r>
              <a:rPr lang="en-US" sz="2400" b="1" dirty="0" smtClean="0">
                <a:latin typeface="+mn-lt"/>
              </a:rPr>
              <a:t>A Correct Solution to the Infinite-Buffer Producer/</a:t>
            </a:r>
          </a:p>
          <a:p>
            <a:pPr algn="ctr"/>
            <a:r>
              <a:rPr lang="en-US" sz="2400" b="1" dirty="0" smtClean="0">
                <a:latin typeface="+mn-lt"/>
              </a:rPr>
              <a:t>Consumer Problem Using Binary Semaphores </a:t>
            </a:r>
            <a:endParaRPr lang="en-US" sz="2400" b="1" dirty="0">
              <a:latin typeface="+mn-lt"/>
            </a:endParaRPr>
          </a:p>
        </p:txBody>
      </p:sp>
      <p:sp useBgFill="1">
        <p:nvSpPr>
          <p:cNvPr id="11" name="TextBox 10"/>
          <p:cNvSpPr txBox="1"/>
          <p:nvPr/>
        </p:nvSpPr>
        <p:spPr>
          <a:xfrm>
            <a:off x="1143000" y="609600"/>
            <a:ext cx="5029200" cy="152400"/>
          </a:xfrm>
          <a:prstGeom prst="rect">
            <a:avLst/>
          </a:prstGeom>
        </p:spPr>
        <p:txBody>
          <a:bodyPr wrap="square" rtlCol="0">
            <a:spAutoFit/>
          </a:bodyPr>
          <a:lstStyle/>
          <a:p>
            <a:endParaRPr lang="en-US" dirty="0"/>
          </a:p>
        </p:txBody>
      </p:sp>
      <p:sp useBgFill="1">
        <p:nvSpPr>
          <p:cNvPr id="12" name="TextBox 11"/>
          <p:cNvSpPr txBox="1"/>
          <p:nvPr/>
        </p:nvSpPr>
        <p:spPr>
          <a:xfrm>
            <a:off x="1219200" y="6324600"/>
            <a:ext cx="4876800" cy="152400"/>
          </a:xfrm>
          <a:prstGeom prst="rect">
            <a:avLst/>
          </a:prstGeom>
        </p:spPr>
        <p:txBody>
          <a:bodyPr wrap="square" rtlCol="0">
            <a:spAutoFit/>
          </a:bodyPr>
          <a:lstStyle/>
          <a:p>
            <a:endParaRPr lang="en-US" dirty="0"/>
          </a:p>
        </p:txBody>
      </p:sp>
      <p:cxnSp>
        <p:nvCxnSpPr>
          <p:cNvPr id="7" name="Straight Arrow Connector 6"/>
          <p:cNvCxnSpPr/>
          <p:nvPr/>
        </p:nvCxnSpPr>
        <p:spPr>
          <a:xfrm>
            <a:off x="648929" y="4513008"/>
            <a:ext cx="202052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648929" y="5019369"/>
            <a:ext cx="202052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0378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fontScale="90000"/>
          </a:bodyPr>
          <a:lstStyle/>
          <a:p>
            <a:pPr algn="ct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Concurrency</a:t>
            </a:r>
            <a:b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(Multiple Contexts</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p:txBody>
      </p:sp>
      <p:sp>
        <p:nvSpPr>
          <p:cNvPr id="4" name="Content Placeholder 3"/>
          <p:cNvSpPr>
            <a:spLocks noGrp="1"/>
          </p:cNvSpPr>
          <p:nvPr>
            <p:ph idx="4294967295"/>
          </p:nvPr>
        </p:nvSpPr>
        <p:spPr>
          <a:xfrm>
            <a:off x="1524000" y="1447800"/>
            <a:ext cx="7620000" cy="4953000"/>
          </a:xfrm>
        </p:spPr>
        <p:txBody>
          <a:bodyPr/>
          <a:lstStyle/>
          <a:p>
            <a:pPr>
              <a:buNone/>
            </a:pPr>
            <a:r>
              <a:rPr lang="en-NZ" dirty="0" smtClean="0"/>
              <a:t>             </a:t>
            </a:r>
          </a:p>
          <a:p>
            <a:endParaRPr lang="en-US" dirty="0" smtClean="0"/>
          </a:p>
        </p:txBody>
      </p:sp>
      <p:graphicFrame>
        <p:nvGraphicFramePr>
          <p:cNvPr id="5" name="Diagram 4"/>
          <p:cNvGraphicFramePr/>
          <p:nvPr>
            <p:extLst>
              <p:ext uri="{D42A27DB-BD31-4B8C-83A1-F6EECF244321}">
                <p14:modId xmlns:p14="http://schemas.microsoft.com/office/powerpoint/2010/main" val="1088421333"/>
              </p:ext>
            </p:extLst>
          </p:nvPr>
        </p:nvGraphicFramePr>
        <p:xfrm>
          <a:off x="457200" y="1905000"/>
          <a:ext cx="8077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2760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905000" y="685800"/>
            <a:ext cx="6736135" cy="5729046"/>
          </a:xfrm>
          <a:prstGeom prst="rect">
            <a:avLst/>
          </a:prstGeom>
        </p:spPr>
      </p:pic>
      <p:sp>
        <p:nvSpPr>
          <p:cNvPr id="8" name="TextBox 7"/>
          <p:cNvSpPr txBox="1"/>
          <p:nvPr/>
        </p:nvSpPr>
        <p:spPr>
          <a:xfrm>
            <a:off x="112734" y="1295400"/>
            <a:ext cx="1868466" cy="2185214"/>
          </a:xfrm>
          <a:prstGeom prst="rect">
            <a:avLst/>
          </a:prstGeom>
          <a:noFill/>
        </p:spPr>
        <p:txBody>
          <a:bodyPr wrap="square" rtlCol="0">
            <a:spAutoFit/>
          </a:bodyPr>
          <a:lstStyle/>
          <a:p>
            <a:pPr algn="ctr"/>
            <a:r>
              <a:rPr lang="en-US" sz="2200" b="1" dirty="0" smtClean="0">
                <a:latin typeface="+mn-lt"/>
              </a:rPr>
              <a:t>(Figure 5.11)</a:t>
            </a:r>
          </a:p>
          <a:p>
            <a:pPr algn="ctr"/>
            <a:endParaRPr lang="en-US" sz="2400" b="1" dirty="0" smtClean="0"/>
          </a:p>
          <a:p>
            <a:pPr algn="ctr"/>
            <a:r>
              <a:rPr lang="en-US" sz="2400" b="1" dirty="0" smtClean="0"/>
              <a:t>General Semaphore</a:t>
            </a:r>
          </a:p>
          <a:p>
            <a:pPr algn="ctr"/>
            <a:r>
              <a:rPr lang="en-US" sz="2400" b="1" dirty="0" smtClean="0"/>
              <a:t>Solution</a:t>
            </a:r>
          </a:p>
          <a:p>
            <a:endParaRPr lang="en-US" dirty="0"/>
          </a:p>
        </p:txBody>
      </p:sp>
    </p:spTree>
    <p:extLst>
      <p:ext uri="{BB962C8B-B14F-4D97-AF65-F5344CB8AC3E}">
        <p14:creationId xmlns:p14="http://schemas.microsoft.com/office/powerpoint/2010/main" val="4042754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5090" name="Object 2"/>
          <p:cNvGraphicFramePr>
            <a:graphicFrameLocks noChangeAspect="1"/>
          </p:cNvGraphicFramePr>
          <p:nvPr/>
        </p:nvGraphicFramePr>
        <p:xfrm>
          <a:off x="2438400" y="685800"/>
          <a:ext cx="5911850" cy="5723317"/>
        </p:xfrm>
        <a:graphic>
          <a:graphicData uri="http://schemas.openxmlformats.org/presentationml/2006/ole">
            <mc:AlternateContent xmlns:mc="http://schemas.openxmlformats.org/markup-compatibility/2006">
              <mc:Choice xmlns:v="urn:schemas-microsoft-com:vml" Requires="v">
                <p:oleObj spid="_x0000_s3089" name="Document" r:id="rId4" imgW="5575300" imgH="5397500" progId="Word.Document.12">
                  <p:link updateAutomatic="1"/>
                </p:oleObj>
              </mc:Choice>
              <mc:Fallback>
                <p:oleObj name="Document" r:id="rId4" imgW="5575300" imgH="53975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685800"/>
                        <a:ext cx="5911850" cy="57233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14" name="TextBox 13"/>
          <p:cNvSpPr txBox="1"/>
          <p:nvPr/>
        </p:nvSpPr>
        <p:spPr>
          <a:xfrm>
            <a:off x="457200" y="1752600"/>
            <a:ext cx="2667000" cy="3108543"/>
          </a:xfrm>
          <a:prstGeom prst="rect">
            <a:avLst/>
          </a:prstGeom>
          <a:noFill/>
        </p:spPr>
        <p:txBody>
          <a:bodyPr wrap="square" rtlCol="0">
            <a:spAutoFit/>
          </a:bodyPr>
          <a:lstStyle/>
          <a:p>
            <a:pPr algn="ctr"/>
            <a:r>
              <a:rPr lang="en-US" sz="2800" b="1" dirty="0" smtClean="0">
                <a:latin typeface="+mn-lt"/>
              </a:rPr>
              <a:t>Figure 5.13    </a:t>
            </a:r>
          </a:p>
          <a:p>
            <a:pPr algn="ctr"/>
            <a:endParaRPr lang="en-US" sz="2800" b="1" dirty="0" smtClean="0">
              <a:latin typeface="+mn-lt"/>
            </a:endParaRPr>
          </a:p>
          <a:p>
            <a:pPr algn="ctr"/>
            <a:r>
              <a:rPr lang="en-US" sz="2800" b="1" u="sng" dirty="0" smtClean="0">
                <a:latin typeface="+mn-lt"/>
              </a:rPr>
              <a:t>Bounded-Buffer</a:t>
            </a:r>
            <a:r>
              <a:rPr lang="en-US" sz="2800" b="1" dirty="0" smtClean="0">
                <a:latin typeface="+mn-lt"/>
              </a:rPr>
              <a:t> Producer/</a:t>
            </a:r>
          </a:p>
          <a:p>
            <a:pPr algn="ctr"/>
            <a:r>
              <a:rPr lang="en-US" sz="2800" b="1" dirty="0" smtClean="0">
                <a:latin typeface="+mn-lt"/>
              </a:rPr>
              <a:t>Consumer </a:t>
            </a:r>
          </a:p>
          <a:p>
            <a:pPr algn="ctr"/>
            <a:r>
              <a:rPr lang="en-US" sz="2800" b="1" dirty="0" smtClean="0">
                <a:latin typeface="+mn-lt"/>
              </a:rPr>
              <a:t> Semaphore</a:t>
            </a:r>
          </a:p>
          <a:p>
            <a:pPr algn="ctr"/>
            <a:r>
              <a:rPr lang="en-US" sz="2800" b="1" dirty="0" smtClean="0"/>
              <a:t>Solution</a:t>
            </a:r>
            <a:endParaRPr lang="en-US" sz="2800" b="1" dirty="0">
              <a:latin typeface="+mn-lt"/>
            </a:endParaRPr>
          </a:p>
        </p:txBody>
      </p:sp>
    </p:spTree>
    <p:extLst>
      <p:ext uri="{BB962C8B-B14F-4D97-AF65-F5344CB8AC3E}">
        <p14:creationId xmlns:p14="http://schemas.microsoft.com/office/powerpoint/2010/main" val="179828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57200"/>
            <a:ext cx="7824788" cy="1067748"/>
          </a:xfrm>
        </p:spPr>
        <p:txBody>
          <a:bodyPr/>
          <a:lstStyle/>
          <a:p>
            <a:pPr algn="l"/>
            <a:r>
              <a:rPr lang="en-US" b="1" dirty="0" smtClean="0">
                <a:ln w="1905"/>
                <a:solidFill>
                  <a:schemeClr val="accent6">
                    <a:lumMod val="75000"/>
                  </a:schemeClr>
                </a:solidFill>
                <a:effectLst>
                  <a:innerShdw blurRad="69850" dist="43180" dir="5400000">
                    <a:srgbClr val="000000">
                      <a:alpha val="65000"/>
                    </a:srgbClr>
                  </a:innerShdw>
                </a:effectLst>
              </a:rPr>
              <a:t>Monitors</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5" name="Content Placeholder 4"/>
          <p:cNvSpPr>
            <a:spLocks noGrp="1"/>
          </p:cNvSpPr>
          <p:nvPr>
            <p:ph sz="half" idx="1"/>
          </p:nvPr>
        </p:nvSpPr>
        <p:spPr>
          <a:xfrm>
            <a:off x="381000" y="2057400"/>
            <a:ext cx="8382000" cy="4260273"/>
          </a:xfrm>
        </p:spPr>
        <p:txBody>
          <a:bodyPr>
            <a:normAutofit/>
          </a:bodyPr>
          <a:lstStyle/>
          <a:p>
            <a:pPr>
              <a:spcBef>
                <a:spcPts val="600"/>
              </a:spcBef>
            </a:pPr>
            <a:r>
              <a:rPr lang="en-US" sz="2800" dirty="0" smtClean="0"/>
              <a:t>Theoretical formalization by C. A. R. Hoare</a:t>
            </a:r>
          </a:p>
          <a:p>
            <a:pPr>
              <a:spcBef>
                <a:spcPts val="600"/>
              </a:spcBef>
            </a:pPr>
            <a:r>
              <a:rPr lang="en-US" sz="2800" dirty="0" smtClean="0"/>
              <a:t>Programming language construct that provides equivalent functionality to that of semaphores</a:t>
            </a:r>
          </a:p>
          <a:p>
            <a:pPr>
              <a:spcBef>
                <a:spcPts val="600"/>
              </a:spcBef>
            </a:pPr>
            <a:r>
              <a:rPr lang="en-US" sz="2800" dirty="0" smtClean="0"/>
              <a:t>Implemented in a number of programming languages (</a:t>
            </a:r>
            <a:r>
              <a:rPr lang="en-US" sz="2400" dirty="0" smtClean="0"/>
              <a:t>Concurrent Pascal, Pascal-Plus, Modula-2, Modula-3, and Java – not native in C++)</a:t>
            </a:r>
          </a:p>
          <a:p>
            <a:pPr marL="342900" lvl="2" indent="-342900"/>
            <a:r>
              <a:rPr lang="en-US" sz="2800" dirty="0" smtClean="0"/>
              <a:t>Software module consists of one or more procedures, an initialization sequence, and local data</a:t>
            </a:r>
          </a:p>
        </p:txBody>
      </p:sp>
      <p:pic>
        <p:nvPicPr>
          <p:cNvPr id="6" name="Picture 5"/>
          <p:cNvPicPr>
            <a:picLocks noChangeAspect="1"/>
          </p:cNvPicPr>
          <p:nvPr/>
        </p:nvPicPr>
        <p:blipFill>
          <a:blip r:embed="rId3"/>
          <a:stretch>
            <a:fillRect/>
          </a:stretch>
        </p:blipFill>
        <p:spPr>
          <a:xfrm>
            <a:off x="6019800" y="609600"/>
            <a:ext cx="2476788" cy="1143000"/>
          </a:xfrm>
          <a:prstGeom prst="rect">
            <a:avLst/>
          </a:prstGeom>
        </p:spPr>
      </p:pic>
    </p:spTree>
    <p:extLst>
      <p:ext uri="{BB962C8B-B14F-4D97-AF65-F5344CB8AC3E}">
        <p14:creationId xmlns:p14="http://schemas.microsoft.com/office/powerpoint/2010/main" val="684507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077200" cy="1219200"/>
          </a:xfrm>
        </p:spPr>
        <p:txBody>
          <a:bodyPr/>
          <a:lstStyle/>
          <a:p>
            <a:r>
              <a:rPr lang="en-US" b="1" dirty="0" smtClean="0">
                <a:solidFill>
                  <a:schemeClr val="tx2">
                    <a:lumMod val="50000"/>
                  </a:schemeClr>
                </a:solidFill>
              </a:rPr>
              <a:t>Monitor Characteristics</a:t>
            </a:r>
            <a:endParaRPr lang="en-NZ" b="1" dirty="0">
              <a:solidFill>
                <a:schemeClr val="tx2">
                  <a:lumMod val="50000"/>
                </a:schemeClr>
              </a:solidFill>
            </a:endParaRPr>
          </a:p>
        </p:txBody>
      </p:sp>
      <p:graphicFrame>
        <p:nvGraphicFramePr>
          <p:cNvPr id="4" name="Content Placeholder 3"/>
          <p:cNvGraphicFramePr>
            <a:graphicFrameLocks noGrp="1"/>
          </p:cNvGraphicFramePr>
          <p:nvPr>
            <p:ph idx="4294967295"/>
            <p:extLst/>
          </p:nvPr>
        </p:nvGraphicFramePr>
        <p:xfrm>
          <a:off x="457200" y="2133600"/>
          <a:ext cx="82296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6574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5.pdf"/>
          <p:cNvPicPr>
            <a:picLocks noChangeAspect="1"/>
          </p:cNvPicPr>
          <p:nvPr/>
        </p:nvPicPr>
        <p:blipFill>
          <a:blip r:embed="rId3"/>
          <a:srcRect t="4545" b="9091"/>
          <a:stretch>
            <a:fillRect/>
          </a:stretch>
        </p:blipFill>
        <p:spPr>
          <a:xfrm>
            <a:off x="0" y="397626"/>
            <a:ext cx="5516290" cy="6165214"/>
          </a:xfrm>
          <a:prstGeom prst="rect">
            <a:avLst/>
          </a:prstGeom>
        </p:spPr>
      </p:pic>
      <p:sp>
        <p:nvSpPr>
          <p:cNvPr id="2" name="TextBox 1"/>
          <p:cNvSpPr txBox="1"/>
          <p:nvPr/>
        </p:nvSpPr>
        <p:spPr>
          <a:xfrm>
            <a:off x="4887884" y="1080654"/>
            <a:ext cx="3940232" cy="2308324"/>
          </a:xfrm>
          <a:prstGeom prst="rect">
            <a:avLst/>
          </a:prstGeom>
          <a:noFill/>
        </p:spPr>
        <p:txBody>
          <a:bodyPr wrap="square" rtlCol="0">
            <a:spAutoFit/>
          </a:bodyPr>
          <a:lstStyle/>
          <a:p>
            <a:r>
              <a:rPr lang="en-US" dirty="0" err="1" smtClean="0"/>
              <a:t>cwait</a:t>
            </a:r>
            <a:r>
              <a:rPr lang="en-US" dirty="0" smtClean="0"/>
              <a:t> (c) – Suspend execution, waiting for condition c</a:t>
            </a:r>
          </a:p>
          <a:p>
            <a:endParaRPr lang="en-US" dirty="0" smtClean="0"/>
          </a:p>
          <a:p>
            <a:r>
              <a:rPr lang="en-US" dirty="0" err="1" smtClean="0"/>
              <a:t>csignal</a:t>
            </a:r>
            <a:r>
              <a:rPr lang="en-US" dirty="0" smtClean="0"/>
              <a:t>(c) – resume of some blocked process waiting on condition c</a:t>
            </a:r>
          </a:p>
          <a:p>
            <a:endParaRPr lang="en-US" dirty="0"/>
          </a:p>
          <a:p>
            <a:r>
              <a:rPr lang="en-US" dirty="0" smtClean="0"/>
              <a:t>What if </a:t>
            </a:r>
            <a:r>
              <a:rPr lang="en-US" dirty="0" err="1" smtClean="0"/>
              <a:t>csignal</a:t>
            </a:r>
            <a:r>
              <a:rPr lang="en-US" dirty="0" smtClean="0"/>
              <a:t>(c) and nothing was waiting . . . ?</a:t>
            </a:r>
            <a:endParaRPr lang="en-US" dirty="0"/>
          </a:p>
        </p:txBody>
      </p:sp>
    </p:spTree>
    <p:extLst>
      <p:ext uri="{BB962C8B-B14F-4D97-AF65-F5344CB8AC3E}">
        <p14:creationId xmlns:p14="http://schemas.microsoft.com/office/powerpoint/2010/main" val="593632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00208" y="561747"/>
            <a:ext cx="9043792" cy="1143000"/>
          </a:xfrm>
        </p:spPr>
        <p:txBody>
          <a:bodyPr>
            <a:normAutofit fontScale="90000"/>
          </a:bodyPr>
          <a:lstStyle/>
          <a:p>
            <a:r>
              <a:rPr lang="en-US" dirty="0" smtClean="0"/>
              <a:t>Monitors (software-like-semaphores)</a:t>
            </a:r>
            <a:endParaRPr lang="en-US" dirty="0"/>
          </a:p>
        </p:txBody>
      </p:sp>
      <p:sp>
        <p:nvSpPr>
          <p:cNvPr id="5" name="Text Placeholder 4"/>
          <p:cNvSpPr>
            <a:spLocks noGrp="1"/>
          </p:cNvSpPr>
          <p:nvPr>
            <p:ph type="body" idx="1"/>
          </p:nvPr>
        </p:nvSpPr>
        <p:spPr/>
        <p:txBody>
          <a:bodyPr/>
          <a:lstStyle/>
          <a:p>
            <a:r>
              <a:rPr lang="en-US" dirty="0" smtClean="0"/>
              <a:t>Hoare (original definition)</a:t>
            </a:r>
            <a:endParaRPr lang="en-US" dirty="0"/>
          </a:p>
        </p:txBody>
      </p:sp>
      <p:sp>
        <p:nvSpPr>
          <p:cNvPr id="6" name="Content Placeholder 5"/>
          <p:cNvSpPr>
            <a:spLocks noGrp="1"/>
          </p:cNvSpPr>
          <p:nvPr>
            <p:ph sz="half" idx="2"/>
          </p:nvPr>
        </p:nvSpPr>
        <p:spPr/>
        <p:txBody>
          <a:bodyPr/>
          <a:lstStyle/>
          <a:p>
            <a:r>
              <a:rPr lang="en-US" dirty="0" err="1" smtClean="0"/>
              <a:t>csignal</a:t>
            </a:r>
            <a:r>
              <a:rPr lang="en-US" dirty="0" smtClean="0"/>
              <a:t> requires a process in the queue to execute immediately</a:t>
            </a:r>
          </a:p>
          <a:p>
            <a:r>
              <a:rPr lang="en-US" dirty="0" smtClean="0"/>
              <a:t>If conditional</a:t>
            </a:r>
          </a:p>
          <a:p>
            <a:pPr lvl="1"/>
            <a:r>
              <a:rPr lang="en-US" dirty="0" smtClean="0"/>
              <a:t>Relies on perfect scheduling to execute perfectly</a:t>
            </a:r>
          </a:p>
          <a:p>
            <a:pPr lvl="1"/>
            <a:r>
              <a:rPr lang="en-US" dirty="0" smtClean="0"/>
              <a:t>Will break under incorrect signaling conditions</a:t>
            </a:r>
            <a:endParaRPr lang="en-US" dirty="0"/>
          </a:p>
        </p:txBody>
      </p:sp>
      <p:sp>
        <p:nvSpPr>
          <p:cNvPr id="7" name="Text Placeholder 6"/>
          <p:cNvSpPr>
            <a:spLocks noGrp="1"/>
          </p:cNvSpPr>
          <p:nvPr>
            <p:ph type="body" sz="quarter" idx="3"/>
          </p:nvPr>
        </p:nvSpPr>
        <p:spPr/>
        <p:txBody>
          <a:bodyPr>
            <a:normAutofit fontScale="92500"/>
          </a:bodyPr>
          <a:lstStyle/>
          <a:p>
            <a:r>
              <a:rPr lang="en-US" dirty="0" smtClean="0"/>
              <a:t>MESA Monitors (implementation)</a:t>
            </a:r>
            <a:endParaRPr lang="en-US" dirty="0"/>
          </a:p>
        </p:txBody>
      </p:sp>
      <p:sp>
        <p:nvSpPr>
          <p:cNvPr id="8" name="Content Placeholder 7"/>
          <p:cNvSpPr>
            <a:spLocks noGrp="1"/>
          </p:cNvSpPr>
          <p:nvPr>
            <p:ph sz="quarter" idx="4"/>
          </p:nvPr>
        </p:nvSpPr>
        <p:spPr/>
        <p:txBody>
          <a:bodyPr/>
          <a:lstStyle/>
          <a:p>
            <a:r>
              <a:rPr lang="en-US" dirty="0" err="1" smtClean="0"/>
              <a:t>cnotify</a:t>
            </a:r>
            <a:r>
              <a:rPr lang="en-US" dirty="0" smtClean="0"/>
              <a:t> notifies the queue, but notifying process continues to execute</a:t>
            </a:r>
          </a:p>
          <a:p>
            <a:r>
              <a:rPr lang="en-US" dirty="0" smtClean="0"/>
              <a:t>While conditional</a:t>
            </a:r>
          </a:p>
          <a:p>
            <a:pPr lvl="1"/>
            <a:r>
              <a:rPr lang="en-US" dirty="0" smtClean="0"/>
              <a:t>Includes a ‘safety check’ on the conditional prior to resuming execution</a:t>
            </a:r>
          </a:p>
          <a:p>
            <a:pPr lvl="1"/>
            <a:r>
              <a:rPr lang="en-US" dirty="0" smtClean="0"/>
              <a:t>Can handle an incorrect notification condition</a:t>
            </a:r>
            <a:endParaRPr lang="en-US" dirty="0"/>
          </a:p>
        </p:txBody>
      </p:sp>
    </p:spTree>
    <p:extLst>
      <p:ext uri="{BB962C8B-B14F-4D97-AF65-F5344CB8AC3E}">
        <p14:creationId xmlns:p14="http://schemas.microsoft.com/office/powerpoint/2010/main" val="1877031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00208" y="561747"/>
            <a:ext cx="9043792" cy="1143000"/>
          </a:xfrm>
        </p:spPr>
        <p:txBody>
          <a:bodyPr>
            <a:normAutofit fontScale="90000"/>
          </a:bodyPr>
          <a:lstStyle/>
          <a:p>
            <a:r>
              <a:rPr lang="en-US" dirty="0" smtClean="0"/>
              <a:t>Monitors (software-like-semaphores)</a:t>
            </a:r>
            <a:endParaRPr lang="en-US" dirty="0"/>
          </a:p>
        </p:txBody>
      </p:sp>
      <p:sp>
        <p:nvSpPr>
          <p:cNvPr id="5" name="Text Placeholder 4"/>
          <p:cNvSpPr>
            <a:spLocks noGrp="1"/>
          </p:cNvSpPr>
          <p:nvPr>
            <p:ph type="body" idx="1"/>
          </p:nvPr>
        </p:nvSpPr>
        <p:spPr/>
        <p:txBody>
          <a:bodyPr/>
          <a:lstStyle/>
          <a:p>
            <a:r>
              <a:rPr lang="en-US" dirty="0" smtClean="0"/>
              <a:t>Hoare</a:t>
            </a:r>
            <a:endParaRPr lang="en-US" dirty="0"/>
          </a:p>
        </p:txBody>
      </p:sp>
      <p:sp>
        <p:nvSpPr>
          <p:cNvPr id="6" name="Content Placeholder 5"/>
          <p:cNvSpPr>
            <a:spLocks noGrp="1"/>
          </p:cNvSpPr>
          <p:nvPr>
            <p:ph sz="half" idx="2"/>
          </p:nvPr>
        </p:nvSpPr>
        <p:spPr/>
        <p:txBody>
          <a:bodyPr/>
          <a:lstStyle/>
          <a:p>
            <a:r>
              <a:rPr lang="en-US" dirty="0" smtClean="0"/>
              <a:t>Statement A</a:t>
            </a:r>
          </a:p>
          <a:p>
            <a:r>
              <a:rPr lang="en-US" dirty="0" smtClean="0"/>
              <a:t>If (condition) {</a:t>
            </a:r>
          </a:p>
          <a:p>
            <a:pPr lvl="1"/>
            <a:r>
              <a:rPr lang="en-US" dirty="0" smtClean="0"/>
              <a:t>Statement B }</a:t>
            </a:r>
          </a:p>
          <a:p>
            <a:r>
              <a:rPr lang="en-US" dirty="0" smtClean="0"/>
              <a:t>Statement C</a:t>
            </a:r>
          </a:p>
          <a:p>
            <a:endParaRPr lang="en-US" dirty="0"/>
          </a:p>
          <a:p>
            <a:r>
              <a:rPr lang="en-US" dirty="0" smtClean="0"/>
              <a:t>C executes immediately after B</a:t>
            </a:r>
            <a:endParaRPr lang="en-US" dirty="0"/>
          </a:p>
        </p:txBody>
      </p:sp>
      <p:sp>
        <p:nvSpPr>
          <p:cNvPr id="7" name="Text Placeholder 6"/>
          <p:cNvSpPr>
            <a:spLocks noGrp="1"/>
          </p:cNvSpPr>
          <p:nvPr>
            <p:ph type="body" sz="quarter" idx="3"/>
          </p:nvPr>
        </p:nvSpPr>
        <p:spPr/>
        <p:txBody>
          <a:bodyPr>
            <a:normAutofit/>
          </a:bodyPr>
          <a:lstStyle/>
          <a:p>
            <a:r>
              <a:rPr lang="en-US" dirty="0" smtClean="0"/>
              <a:t>MESA</a:t>
            </a:r>
            <a:endParaRPr lang="en-US" dirty="0"/>
          </a:p>
        </p:txBody>
      </p:sp>
      <p:sp>
        <p:nvSpPr>
          <p:cNvPr id="8" name="Content Placeholder 7"/>
          <p:cNvSpPr>
            <a:spLocks noGrp="1"/>
          </p:cNvSpPr>
          <p:nvPr>
            <p:ph sz="quarter" idx="4"/>
          </p:nvPr>
        </p:nvSpPr>
        <p:spPr>
          <a:xfrm>
            <a:off x="4645025" y="2461984"/>
            <a:ext cx="4041775" cy="3901238"/>
          </a:xfrm>
        </p:spPr>
        <p:txBody>
          <a:bodyPr>
            <a:normAutofit/>
          </a:bodyPr>
          <a:lstStyle/>
          <a:p>
            <a:r>
              <a:rPr lang="en-US" dirty="0"/>
              <a:t>Statement A</a:t>
            </a:r>
          </a:p>
          <a:p>
            <a:r>
              <a:rPr lang="en-US" dirty="0" smtClean="0"/>
              <a:t>While (</a:t>
            </a:r>
            <a:r>
              <a:rPr lang="en-US" dirty="0"/>
              <a:t>condition) {</a:t>
            </a:r>
          </a:p>
          <a:p>
            <a:pPr lvl="1"/>
            <a:r>
              <a:rPr lang="en-US" dirty="0"/>
              <a:t>Statement B }</a:t>
            </a:r>
          </a:p>
          <a:p>
            <a:r>
              <a:rPr lang="en-US" dirty="0"/>
              <a:t>Statement C</a:t>
            </a:r>
          </a:p>
          <a:p>
            <a:endParaRPr lang="en-US" dirty="0" smtClean="0"/>
          </a:p>
          <a:p>
            <a:r>
              <a:rPr lang="en-US" dirty="0" smtClean="0"/>
              <a:t>Conditional is checked immediately after B; and C executes only when conditional is cleared</a:t>
            </a:r>
            <a:endParaRPr lang="en-US" dirty="0"/>
          </a:p>
        </p:txBody>
      </p:sp>
    </p:spTree>
    <p:extLst>
      <p:ext uri="{BB962C8B-B14F-4D97-AF65-F5344CB8AC3E}">
        <p14:creationId xmlns:p14="http://schemas.microsoft.com/office/powerpoint/2010/main" val="730015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03640" y="609600"/>
            <a:ext cx="6932904" cy="4444538"/>
          </a:xfrm>
          <a:prstGeom prst="rect">
            <a:avLst/>
          </a:prstGeom>
        </p:spPr>
      </p:pic>
      <p:pic>
        <p:nvPicPr>
          <p:cNvPr id="2"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 r="49090" b="6391"/>
          <a:stretch/>
        </p:blipFill>
        <p:spPr bwMode="auto">
          <a:xfrm>
            <a:off x="7315200" y="3732134"/>
            <a:ext cx="2941475" cy="2926080"/>
          </a:xfrm>
          <a:prstGeom prst="rect">
            <a:avLst/>
          </a:prstGeom>
          <a:noFill/>
          <a:ln>
            <a:noFill/>
          </a:ln>
          <a:extLst>
            <a:ext uri="{909E8E84-426E-40dd-AFC4-6F175D3DCCD1}">
              <a14:hiddenFill xmlns:mc="http://schemas.openxmlformats.org/markup-compatibility/2006" xmlns="" xmlns:a14="http://schemas.microsoft.com/office/drawing/2010/main">
                <a:solidFill>
                  <a:schemeClr val="accent1"/>
                </a:solidFill>
              </a14:hiddenFill>
            </a:ext>
            <a:ext uri="{91240B29-F687-4f45-9708-019B960494DF}">
              <a14:hiddenLine xmlns:mc="http://schemas.openxmlformats.org/markup-compatibility/2006" xmlns="" xmlns:a14="http://schemas.microsoft.com/office/drawing/2010/main" w="9525">
                <a:solidFill>
                  <a:schemeClr val="tx1"/>
                </a:solidFill>
                <a:miter lim="800000"/>
                <a:headEnd/>
                <a:tailEnd/>
              </a14:hiddenLine>
            </a:ext>
          </a:extLst>
        </p:spPr>
      </p:pic>
      <p:sp>
        <p:nvSpPr>
          <p:cNvPr id="16" name="TextBox 15"/>
          <p:cNvSpPr txBox="1"/>
          <p:nvPr/>
        </p:nvSpPr>
        <p:spPr>
          <a:xfrm>
            <a:off x="6184669" y="624483"/>
            <a:ext cx="2895601" cy="2985433"/>
          </a:xfrm>
          <a:prstGeom prst="rect">
            <a:avLst/>
          </a:prstGeom>
          <a:noFill/>
        </p:spPr>
        <p:txBody>
          <a:bodyPr wrap="square" rtlCol="0">
            <a:spAutoFit/>
          </a:bodyPr>
          <a:lstStyle/>
          <a:p>
            <a:pPr algn="r"/>
            <a:r>
              <a:rPr lang="en-US" sz="2000" b="1" dirty="0" smtClean="0">
                <a:latin typeface="+mn-lt"/>
              </a:rPr>
              <a:t>Figure 5.16  </a:t>
            </a:r>
            <a:endParaRPr lang="en-US" sz="2800" b="1" dirty="0" smtClean="0">
              <a:latin typeface="+mn-lt"/>
            </a:endParaRPr>
          </a:p>
          <a:p>
            <a:pPr algn="r"/>
            <a:r>
              <a:rPr lang="en-US" sz="2800" b="1" dirty="0" smtClean="0">
                <a:latin typeface="+mn-lt"/>
              </a:rPr>
              <a:t>A Monitor Solution to the Bounded-Buffer Producer/ Consumer Problem</a:t>
            </a:r>
            <a:endParaRPr lang="en-US" sz="2800" b="1" dirty="0">
              <a:latin typeface="+mn-lt"/>
            </a:endParaRPr>
          </a:p>
        </p:txBody>
      </p:sp>
    </p:spTree>
    <p:extLst>
      <p:ext uri="{BB962C8B-B14F-4D97-AF65-F5344CB8AC3E}">
        <p14:creationId xmlns:p14="http://schemas.microsoft.com/office/powerpoint/2010/main" val="1182708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99373" name="Object 13"/>
          <p:cNvGraphicFramePr>
            <a:graphicFrameLocks noChangeAspect="1"/>
          </p:cNvGraphicFramePr>
          <p:nvPr/>
        </p:nvGraphicFramePr>
        <p:xfrm>
          <a:off x="408457" y="1295400"/>
          <a:ext cx="8327086" cy="4267200"/>
        </p:xfrm>
        <a:graphic>
          <a:graphicData uri="http://schemas.openxmlformats.org/presentationml/2006/ole">
            <mc:AlternateContent xmlns:mc="http://schemas.openxmlformats.org/markup-compatibility/2006">
              <mc:Choice xmlns:v="urn:schemas-microsoft-com:vml" Requires="v">
                <p:oleObj spid="_x0000_s4111" name="Document" r:id="rId4" imgW="6121400" imgH="3136900" progId="Word.Document.12">
                  <p:embed/>
                </p:oleObj>
              </mc:Choice>
              <mc:Fallback>
                <p:oleObj name="Document" r:id="rId4" imgW="6121400" imgH="3136900"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57" y="1295400"/>
                        <a:ext cx="8327086" cy="426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207098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1000" y="1981200"/>
            <a:ext cx="8562264" cy="4800600"/>
          </a:xfrm>
          <a:prstGeom prst="rect">
            <a:avLst/>
          </a:prstGeom>
        </p:spPr>
      </p:pic>
      <p:sp>
        <p:nvSpPr>
          <p:cNvPr id="8" name="TextBox 7"/>
          <p:cNvSpPr txBox="1"/>
          <p:nvPr/>
        </p:nvSpPr>
        <p:spPr>
          <a:xfrm>
            <a:off x="2667000" y="5638800"/>
            <a:ext cx="6096000" cy="923330"/>
          </a:xfrm>
          <a:prstGeom prst="rect">
            <a:avLst/>
          </a:prstGeom>
          <a:noFill/>
        </p:spPr>
        <p:txBody>
          <a:bodyPr wrap="square" rtlCol="0">
            <a:spAutoFit/>
          </a:bodyPr>
          <a:lstStyle/>
          <a:p>
            <a:pPr algn="ctr"/>
            <a:r>
              <a:rPr lang="en-US" b="1" dirty="0" smtClean="0">
                <a:latin typeface="+mn-lt"/>
              </a:rPr>
              <a:t>Table 5.5  </a:t>
            </a:r>
          </a:p>
          <a:p>
            <a:pPr algn="ctr"/>
            <a:r>
              <a:rPr lang="en-US" b="1" dirty="0" smtClean="0">
                <a:latin typeface="+mn-lt"/>
              </a:rPr>
              <a:t>Design Characteristics of Message Systems for </a:t>
            </a:r>
          </a:p>
          <a:p>
            <a:pPr algn="ctr"/>
            <a:r>
              <a:rPr lang="en-US" b="1" dirty="0" err="1" smtClean="0">
                <a:latin typeface="+mn-lt"/>
              </a:rPr>
              <a:t>Interprocess</a:t>
            </a:r>
            <a:r>
              <a:rPr lang="en-US" b="1" dirty="0" smtClean="0">
                <a:latin typeface="+mn-lt"/>
              </a:rPr>
              <a:t> Communication and Synchronization</a:t>
            </a:r>
            <a:r>
              <a:rPr lang="en-US" dirty="0" smtClean="0">
                <a:latin typeface="+mn-lt"/>
              </a:rPr>
              <a:t> </a:t>
            </a:r>
            <a:endParaRPr lang="en-US" dirty="0">
              <a:latin typeface="+mn-lt"/>
            </a:endParaRPr>
          </a:p>
        </p:txBody>
      </p:sp>
      <p:sp>
        <p:nvSpPr>
          <p:cNvPr id="2" name="Title 1"/>
          <p:cNvSpPr>
            <a:spLocks noGrp="1"/>
          </p:cNvSpPr>
          <p:nvPr>
            <p:ph type="title"/>
          </p:nvPr>
        </p:nvSpPr>
        <p:spPr/>
        <p:txBody>
          <a:bodyPr/>
          <a:lstStyle/>
          <a:p>
            <a:r>
              <a:rPr lang="en-US" dirty="0" smtClean="0"/>
              <a:t>Message Passing</a:t>
            </a:r>
            <a:endParaRPr lang="en-US" dirty="0"/>
          </a:p>
        </p:txBody>
      </p:sp>
    </p:spTree>
    <p:extLst>
      <p:ext uri="{BB962C8B-B14F-4D97-AF65-F5344CB8AC3E}">
        <p14:creationId xmlns:p14="http://schemas.microsoft.com/office/powerpoint/2010/main" val="198426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Challenge …</a:t>
            </a:r>
            <a:endParaRPr lang="en-US" dirty="0"/>
          </a:p>
        </p:txBody>
      </p:sp>
      <p:sp>
        <p:nvSpPr>
          <p:cNvPr id="4" name="Content Placeholder 3"/>
          <p:cNvSpPr>
            <a:spLocks noGrp="1"/>
          </p:cNvSpPr>
          <p:nvPr>
            <p:ph idx="1"/>
          </p:nvPr>
        </p:nvSpPr>
        <p:spPr/>
        <p:txBody>
          <a:bodyPr/>
          <a:lstStyle/>
          <a:p>
            <a:r>
              <a:rPr lang="en-US" dirty="0" smtClean="0">
                <a:hlinkClick r:id="rId2"/>
              </a:rPr>
              <a:t>Shared Resources</a:t>
            </a:r>
            <a:endParaRPr lang="en-US" dirty="0"/>
          </a:p>
        </p:txBody>
      </p:sp>
      <p:pic>
        <p:nvPicPr>
          <p:cNvPr id="5" name="Picture 4"/>
          <p:cNvPicPr>
            <a:picLocks noChangeAspect="1"/>
          </p:cNvPicPr>
          <p:nvPr/>
        </p:nvPicPr>
        <p:blipFill rotWithShape="1">
          <a:blip r:embed="rId3"/>
          <a:srcRect l="3181" t="12227" r="49508" b="60677"/>
          <a:stretch/>
        </p:blipFill>
        <p:spPr>
          <a:xfrm>
            <a:off x="697260" y="2827605"/>
            <a:ext cx="7845984" cy="2799471"/>
          </a:xfrm>
          <a:prstGeom prst="rect">
            <a:avLst/>
          </a:prstGeom>
        </p:spPr>
      </p:pic>
    </p:spTree>
    <p:extLst>
      <p:ext uri="{BB962C8B-B14F-4D97-AF65-F5344CB8AC3E}">
        <p14:creationId xmlns:p14="http://schemas.microsoft.com/office/powerpoint/2010/main" val="36871930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solidFill>
                  <a:schemeClr val="accent6">
                    <a:lumMod val="75000"/>
                  </a:schemeClr>
                </a:solidFill>
                <a:effectLst>
                  <a:innerShdw blurRad="69850" dist="43180" dir="5400000">
                    <a:srgbClr val="000000">
                      <a:alpha val="65000"/>
                    </a:srgbClr>
                  </a:innerShdw>
                </a:effectLst>
              </a:rPr>
              <a:t>Direct Addressing</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228600" y="1981200"/>
            <a:ext cx="8382000" cy="4876800"/>
          </a:xfrm>
        </p:spPr>
        <p:txBody>
          <a:bodyPr>
            <a:normAutofit fontScale="92500" lnSpcReduction="20000"/>
          </a:bodyPr>
          <a:lstStyle/>
          <a:p>
            <a:pPr marL="627063" lvl="2" indent="-454025">
              <a:spcBef>
                <a:spcPts val="400"/>
              </a:spcBef>
            </a:pPr>
            <a:r>
              <a:rPr lang="en-US" sz="3200" dirty="0" smtClean="0"/>
              <a:t>Send primitive includes a specific identifier of the destination process</a:t>
            </a:r>
          </a:p>
          <a:p>
            <a:pPr marL="627063" lvl="2" indent="-454025">
              <a:spcBef>
                <a:spcPts val="400"/>
              </a:spcBef>
            </a:pPr>
            <a:r>
              <a:rPr lang="en-US" sz="3200" dirty="0" smtClean="0"/>
              <a:t>Receive primitive can be handled in one of two ways:</a:t>
            </a:r>
          </a:p>
          <a:p>
            <a:pPr lvl="1">
              <a:spcBef>
                <a:spcPts val="400"/>
              </a:spcBef>
            </a:pPr>
            <a:r>
              <a:rPr lang="en-US" sz="4000" dirty="0" smtClean="0"/>
              <a:t>require that the process explicitly designate a sending process</a:t>
            </a:r>
          </a:p>
          <a:p>
            <a:pPr marL="977900" lvl="1" indent="-236538">
              <a:spcBef>
                <a:spcPts val="400"/>
              </a:spcBef>
            </a:pPr>
            <a:r>
              <a:rPr lang="en-US" sz="2962" dirty="0" smtClean="0"/>
              <a:t>effective for cooperating concurrent processes</a:t>
            </a:r>
          </a:p>
          <a:p>
            <a:pPr lvl="1">
              <a:spcBef>
                <a:spcPts val="400"/>
              </a:spcBef>
            </a:pPr>
            <a:r>
              <a:rPr lang="en-US" sz="4000" dirty="0" smtClean="0"/>
              <a:t>implicit addressing</a:t>
            </a:r>
          </a:p>
          <a:p>
            <a:pPr marL="977900" lvl="1" indent="-236538">
              <a:spcBef>
                <a:spcPts val="400"/>
              </a:spcBef>
            </a:pPr>
            <a:r>
              <a:rPr lang="en-US" sz="2962" dirty="0" smtClean="0"/>
              <a:t>source parameter of the receive primitive possesses a value returned when the receive operation has been performed</a:t>
            </a:r>
          </a:p>
          <a:p>
            <a:pPr lvl="2"/>
            <a:endParaRPr lang="en-US" sz="3200" dirty="0" smtClean="0"/>
          </a:p>
          <a:p>
            <a:pPr lvl="2"/>
            <a:endParaRPr lang="en-US" sz="3000" dirty="0" smtClean="0"/>
          </a:p>
          <a:p>
            <a:endParaRPr lang="en-US" sz="3000" dirty="0" smtClean="0"/>
          </a:p>
        </p:txBody>
      </p:sp>
      <p:pic>
        <p:nvPicPr>
          <p:cNvPr id="15" name="Picture 14"/>
          <p:cNvPicPr>
            <a:picLocks noChangeAspect="1"/>
          </p:cNvPicPr>
          <p:nvPr/>
        </p:nvPicPr>
        <p:blipFill>
          <a:blip r:embed="rId3"/>
          <a:stretch>
            <a:fillRect/>
          </a:stretch>
        </p:blipFill>
        <p:spPr>
          <a:xfrm>
            <a:off x="762000" y="533400"/>
            <a:ext cx="1600200" cy="1282700"/>
          </a:xfrm>
          <a:prstGeom prst="rect">
            <a:avLst/>
          </a:prstGeom>
        </p:spPr>
      </p:pic>
    </p:spTree>
    <p:extLst>
      <p:ext uri="{BB962C8B-B14F-4D97-AF65-F5344CB8AC3E}">
        <p14:creationId xmlns:p14="http://schemas.microsoft.com/office/powerpoint/2010/main" val="77570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81000"/>
            <a:ext cx="7824788" cy="1067748"/>
          </a:xfrm>
        </p:spPr>
        <p:txBody>
          <a:bodyPr/>
          <a:lstStyle/>
          <a:p>
            <a:pPr algn="ctr"/>
            <a:r>
              <a:rPr lang="en-US" b="1" dirty="0" smtClean="0">
                <a:ln w="1905"/>
                <a:solidFill>
                  <a:schemeClr val="accent6">
                    <a:lumMod val="75000"/>
                  </a:schemeClr>
                </a:solidFill>
                <a:effectLst>
                  <a:innerShdw blurRad="69850" dist="43180" dir="5400000">
                    <a:srgbClr val="000000">
                      <a:alpha val="65000"/>
                    </a:srgbClr>
                  </a:innerShdw>
                </a:effectLst>
              </a:rPr>
              <a:t>Indirect Addressing</a:t>
            </a:r>
            <a:endParaRPr lang="en-US" b="1" dirty="0">
              <a:ln w="1905"/>
              <a:solidFill>
                <a:schemeClr val="accent6">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extLst/>
          </p:nvPr>
        </p:nvGraphicFramePr>
        <p:xfrm>
          <a:off x="1219200" y="2438400"/>
          <a:ext cx="67818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609600" y="533400"/>
            <a:ext cx="1600200" cy="1282700"/>
          </a:xfrm>
          <a:prstGeom prst="rect">
            <a:avLst/>
          </a:prstGeom>
        </p:spPr>
      </p:pic>
    </p:spTree>
    <p:extLst>
      <p:ext uri="{BB962C8B-B14F-4D97-AF65-F5344CB8AC3E}">
        <p14:creationId xmlns:p14="http://schemas.microsoft.com/office/powerpoint/2010/main" val="1574910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40" y="1066800"/>
            <a:ext cx="8011720" cy="4724400"/>
          </a:xfrm>
          <a:prstGeom prst="rect">
            <a:avLst/>
          </a:prstGeom>
          <a:noFill/>
          <a:ln>
            <a:noFill/>
          </a:ln>
          <a:extLst>
            <a:ext uri="{909E8E84-426E-40dd-AFC4-6F175D3DCCD1}">
              <a14:hiddenFill xmlns:mc="http://schemas.openxmlformats.org/markup-compatibility/2006" xmlns="" xmlns:a14="http://schemas.microsoft.com/office/drawing/2010/main">
                <a:solidFill>
                  <a:schemeClr val="accent1"/>
                </a:solidFill>
              </a14:hiddenFill>
            </a:ext>
            <a:ext uri="{91240B29-F687-4f45-9708-019B960494DF}">
              <a14:hiddenLine xmlns:mc="http://schemas.openxmlformats.org/markup-compatibility/2006" xmlns="" xmlns:a14="http://schemas.microsoft.com/office/drawing/2010/main" w="9525">
                <a:solidFill>
                  <a:schemeClr val="tx1"/>
                </a:solidFill>
                <a:miter lim="800000"/>
                <a:headEnd/>
                <a:tailEnd/>
              </a14:hiddenLine>
            </a:ext>
          </a:extLst>
        </p:spPr>
      </p:pic>
      <p:sp useBgFill="1">
        <p:nvSpPr>
          <p:cNvPr id="8" name="TextBox 7"/>
          <p:cNvSpPr txBox="1"/>
          <p:nvPr/>
        </p:nvSpPr>
        <p:spPr>
          <a:xfrm>
            <a:off x="457200" y="5562600"/>
            <a:ext cx="8229600" cy="343609"/>
          </a:xfrm>
          <a:prstGeom prst="rect">
            <a:avLst/>
          </a:prstGeom>
        </p:spPr>
        <p:txBody>
          <a:bodyPr wrap="square" rtlCol="0">
            <a:spAutoFit/>
          </a:bodyPr>
          <a:lstStyle/>
          <a:p>
            <a:endParaRPr lang="en-US" dirty="0"/>
          </a:p>
        </p:txBody>
      </p:sp>
      <p:sp>
        <p:nvSpPr>
          <p:cNvPr id="9" name="TextBox 8"/>
          <p:cNvSpPr txBox="1"/>
          <p:nvPr/>
        </p:nvSpPr>
        <p:spPr>
          <a:xfrm>
            <a:off x="2503057" y="5791200"/>
            <a:ext cx="4036256" cy="707886"/>
          </a:xfrm>
          <a:prstGeom prst="rect">
            <a:avLst/>
          </a:prstGeom>
          <a:noFill/>
        </p:spPr>
        <p:txBody>
          <a:bodyPr wrap="none" rtlCol="0">
            <a:spAutoFit/>
          </a:bodyPr>
          <a:lstStyle/>
          <a:p>
            <a:pPr algn="ctr"/>
            <a:r>
              <a:rPr lang="en-US" sz="2000" b="1" dirty="0" smtClean="0">
                <a:latin typeface="+mn-lt"/>
              </a:rPr>
              <a:t>Figure 5.20  </a:t>
            </a:r>
          </a:p>
          <a:p>
            <a:pPr algn="ctr"/>
            <a:r>
              <a:rPr lang="en-US" sz="2000" b="1" dirty="0" smtClean="0">
                <a:latin typeface="+mn-lt"/>
              </a:rPr>
              <a:t>Mutual Exclusion Using Messages </a:t>
            </a:r>
            <a:endParaRPr lang="en-US" sz="2000" b="1" dirty="0">
              <a:latin typeface="+mn-lt"/>
            </a:endParaRPr>
          </a:p>
        </p:txBody>
      </p:sp>
    </p:spTree>
    <p:extLst>
      <p:ext uri="{BB962C8B-B14F-4D97-AF65-F5344CB8AC3E}">
        <p14:creationId xmlns:p14="http://schemas.microsoft.com/office/powerpoint/2010/main" val="764137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85800"/>
            <a:ext cx="6592584" cy="6030884"/>
          </a:xfrm>
          <a:prstGeom prst="rect">
            <a:avLst/>
          </a:prstGeom>
          <a:noFill/>
          <a:ln>
            <a:noFill/>
          </a:ln>
          <a:extLst>
            <a:ext uri="{909E8E84-426E-40dd-AFC4-6F175D3DCCD1}">
              <a14:hiddenFill xmlns:mc="http://schemas.openxmlformats.org/markup-compatibility/2006" xmlns="" xmlns:a14="http://schemas.microsoft.com/office/drawing/2010/main">
                <a:solidFill>
                  <a:schemeClr val="accent1"/>
                </a:solidFill>
              </a14:hiddenFill>
            </a:ext>
            <a:ext uri="{91240B29-F687-4f45-9708-019B960494DF}">
              <a14:hiddenLine xmlns:mc="http://schemas.openxmlformats.org/markup-compatibility/2006" xmlns="" xmlns:a14="http://schemas.microsoft.com/office/drawing/2010/main" w="9525">
                <a:solidFill>
                  <a:schemeClr val="tx1"/>
                </a:solidFill>
                <a:miter lim="800000"/>
                <a:headEnd/>
                <a:tailEnd/>
              </a14:hiddenLine>
            </a:ext>
          </a:extLst>
        </p:spPr>
      </p:pic>
      <p:sp>
        <p:nvSpPr>
          <p:cNvPr id="11" name="TextBox 10"/>
          <p:cNvSpPr txBox="1"/>
          <p:nvPr/>
        </p:nvSpPr>
        <p:spPr>
          <a:xfrm>
            <a:off x="7125984" y="685800"/>
            <a:ext cx="2018016" cy="2585323"/>
          </a:xfrm>
          <a:prstGeom prst="rect">
            <a:avLst/>
          </a:prstGeom>
          <a:noFill/>
        </p:spPr>
        <p:txBody>
          <a:bodyPr wrap="square" rtlCol="0">
            <a:spAutoFit/>
          </a:bodyPr>
          <a:lstStyle/>
          <a:p>
            <a:pPr algn="r"/>
            <a:r>
              <a:rPr lang="en-US" sz="2400" b="1" dirty="0" smtClean="0">
                <a:latin typeface="+mn-lt"/>
              </a:rPr>
              <a:t>Figure 5.21   </a:t>
            </a:r>
          </a:p>
          <a:p>
            <a:pPr algn="r"/>
            <a:endParaRPr lang="en-US" b="1" dirty="0" smtClean="0">
              <a:latin typeface="+mn-lt"/>
            </a:endParaRPr>
          </a:p>
          <a:p>
            <a:pPr algn="r"/>
            <a:r>
              <a:rPr lang="en-US" sz="2000" b="1" dirty="0" smtClean="0">
                <a:latin typeface="+mn-lt"/>
              </a:rPr>
              <a:t>A Solution to the Bounded-Buffer Producer/</a:t>
            </a:r>
          </a:p>
          <a:p>
            <a:pPr algn="r"/>
            <a:r>
              <a:rPr lang="en-US" sz="2000" b="1" dirty="0" smtClean="0">
                <a:latin typeface="+mn-lt"/>
              </a:rPr>
              <a:t>Consumer Problem Using Messages</a:t>
            </a:r>
            <a:r>
              <a:rPr lang="en-US" sz="2000" dirty="0" smtClean="0">
                <a:latin typeface="+mn-lt"/>
              </a:rPr>
              <a:t> </a:t>
            </a:r>
            <a:endParaRPr lang="en-US" sz="2000" dirty="0">
              <a:latin typeface="+mn-lt"/>
            </a:endParaRPr>
          </a:p>
        </p:txBody>
      </p:sp>
    </p:spTree>
    <p:extLst>
      <p:ext uri="{BB962C8B-B14F-4D97-AF65-F5344CB8AC3E}">
        <p14:creationId xmlns:p14="http://schemas.microsoft.com/office/powerpoint/2010/main" val="1287977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9234" y="3863181"/>
          <a:ext cx="3807042" cy="2848105"/>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49234" y="411163"/>
            <a:ext cx="5224224" cy="1143000"/>
          </a:xfrm>
        </p:spPr>
        <p:txBody>
          <a:bodyPr>
            <a:normAutofit fontScale="90000"/>
          </a:bodyPr>
          <a:lstStyle/>
          <a:p>
            <a:r>
              <a:rPr lang="en-US" dirty="0" smtClean="0"/>
              <a:t>Is this P/C thread safe for multiple consumers?</a:t>
            </a:r>
            <a:endParaRPr lang="en-US" dirty="0"/>
          </a:p>
        </p:txBody>
      </p:sp>
      <p:sp>
        <p:nvSpPr>
          <p:cNvPr id="3" name="TPAnswers"/>
          <p:cNvSpPr>
            <a:spLocks noGrp="1"/>
          </p:cNvSpPr>
          <p:nvPr>
            <p:ph type="body" idx="1"/>
            <p:custDataLst>
              <p:tags r:id="rId3"/>
            </p:custDataLst>
          </p:nvPr>
        </p:nvSpPr>
        <p:spPr>
          <a:xfrm>
            <a:off x="457200" y="1765072"/>
            <a:ext cx="4114800" cy="2069926"/>
          </a:xfrm>
        </p:spPr>
        <p:txBody>
          <a:bodyPr/>
          <a:lstStyle/>
          <a:p>
            <a:pPr marL="514350" indent="-514350">
              <a:buFont typeface="Arial"/>
              <a:buAutoNum type="alphaUcPeriod"/>
            </a:pPr>
            <a:r>
              <a:rPr lang="en-US" dirty="0" smtClean="0"/>
              <a:t>Yes</a:t>
            </a:r>
          </a:p>
          <a:p>
            <a:pPr marL="514350" indent="-514350">
              <a:buFont typeface="Arial"/>
              <a:buAutoNum type="alphaUcPeriod"/>
            </a:pPr>
            <a:r>
              <a:rPr lang="en-US" dirty="0" smtClean="0"/>
              <a:t>No</a:t>
            </a:r>
          </a:p>
          <a:p>
            <a:pPr marL="514350" indent="-514350">
              <a:buFont typeface="Arial"/>
              <a:buAutoNum type="alphaUcPeriod"/>
            </a:pPr>
            <a:r>
              <a:rPr lang="en-US" dirty="0" smtClean="0"/>
              <a:t>Not sure</a:t>
            </a:r>
            <a:endParaRPr lang="en-US" dirty="0"/>
          </a:p>
        </p:txBody>
      </p:sp>
      <p:pic>
        <p:nvPicPr>
          <p:cNvPr id="5" name="Picture 4"/>
          <p:cNvPicPr>
            <a:picLocks noChangeAspect="1"/>
          </p:cNvPicPr>
          <p:nvPr/>
        </p:nvPicPr>
        <p:blipFill rotWithShape="1">
          <a:blip r:embed="rId7"/>
          <a:srcRect l="13436" r="12728"/>
          <a:stretch/>
        </p:blipFill>
        <p:spPr>
          <a:xfrm>
            <a:off x="5147467" y="600821"/>
            <a:ext cx="3996533" cy="5881828"/>
          </a:xfrm>
          <a:prstGeom prst="rect">
            <a:avLst/>
          </a:prstGeom>
        </p:spPr>
      </p:pic>
    </p:spTree>
    <p:custDataLst>
      <p:tags r:id="rId1"/>
    </p:custDataLst>
    <p:extLst>
      <p:ext uri="{BB962C8B-B14F-4D97-AF65-F5344CB8AC3E}">
        <p14:creationId xmlns:p14="http://schemas.microsoft.com/office/powerpoint/2010/main" val="161708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PChart"/>
          <p:cNvGraphicFramePr/>
          <p:nvPr>
            <p:custDataLst>
              <p:tags r:id="rId2"/>
            </p:custDataLst>
            <p:extLst/>
          </p:nvPr>
        </p:nvGraphicFramePr>
        <p:xfrm>
          <a:off x="49234" y="3863181"/>
          <a:ext cx="3807042" cy="2848105"/>
        </p:xfrm>
        <a:graphic>
          <a:graphicData uri="http://schemas.openxmlformats.org/drawingml/2006/chart">
            <c:chart xmlns:c="http://schemas.openxmlformats.org/drawingml/2006/chart" xmlns:r="http://schemas.openxmlformats.org/officeDocument/2006/relationships" r:id="rId6"/>
          </a:graphicData>
        </a:graphic>
      </p:graphicFrame>
      <p:sp>
        <p:nvSpPr>
          <p:cNvPr id="2" name="TPQuestion"/>
          <p:cNvSpPr>
            <a:spLocks noGrp="1"/>
          </p:cNvSpPr>
          <p:nvPr>
            <p:ph type="title"/>
          </p:nvPr>
        </p:nvSpPr>
        <p:spPr>
          <a:xfrm>
            <a:off x="49234" y="411163"/>
            <a:ext cx="5224224" cy="1143000"/>
          </a:xfrm>
        </p:spPr>
        <p:txBody>
          <a:bodyPr>
            <a:normAutofit fontScale="90000"/>
          </a:bodyPr>
          <a:lstStyle/>
          <a:p>
            <a:r>
              <a:rPr lang="en-US" dirty="0" smtClean="0"/>
              <a:t>Is this P/C thread safe for multiple consumers?</a:t>
            </a:r>
            <a:endParaRPr lang="en-US" dirty="0"/>
          </a:p>
        </p:txBody>
      </p:sp>
      <p:sp>
        <p:nvSpPr>
          <p:cNvPr id="3" name="TPAnswers"/>
          <p:cNvSpPr>
            <a:spLocks noGrp="1"/>
          </p:cNvSpPr>
          <p:nvPr>
            <p:ph type="body" idx="1"/>
            <p:custDataLst>
              <p:tags r:id="rId3"/>
            </p:custDataLst>
          </p:nvPr>
        </p:nvSpPr>
        <p:spPr>
          <a:xfrm>
            <a:off x="457200" y="1765072"/>
            <a:ext cx="4114800" cy="2069926"/>
          </a:xfrm>
        </p:spPr>
        <p:txBody>
          <a:bodyPr/>
          <a:lstStyle/>
          <a:p>
            <a:pPr marL="514350" indent="-514350">
              <a:buFont typeface="Arial"/>
              <a:buAutoNum type="alphaUcPeriod"/>
            </a:pPr>
            <a:r>
              <a:rPr lang="en-US" dirty="0" smtClean="0"/>
              <a:t>Yes</a:t>
            </a:r>
          </a:p>
          <a:p>
            <a:pPr marL="514350" indent="-514350">
              <a:buFont typeface="Arial"/>
              <a:buAutoNum type="alphaUcPeriod"/>
            </a:pPr>
            <a:r>
              <a:rPr lang="en-US" dirty="0" smtClean="0"/>
              <a:t>No</a:t>
            </a:r>
          </a:p>
          <a:p>
            <a:pPr marL="514350" indent="-514350">
              <a:buFont typeface="Arial"/>
              <a:buAutoNum type="alphaUcPeriod"/>
            </a:pPr>
            <a:r>
              <a:rPr lang="en-US" dirty="0" smtClean="0"/>
              <a:t>Not sure</a:t>
            </a:r>
            <a:endParaRPr lang="en-US" dirty="0"/>
          </a:p>
        </p:txBody>
      </p:sp>
      <p:pic>
        <p:nvPicPr>
          <p:cNvPr id="6" name="Picture 5"/>
          <p:cNvPicPr>
            <a:picLocks noChangeAspect="1"/>
          </p:cNvPicPr>
          <p:nvPr/>
        </p:nvPicPr>
        <p:blipFill rotWithShape="1">
          <a:blip r:embed="rId7"/>
          <a:srcRect l="21621" r="4253" b="16553"/>
          <a:stretch/>
        </p:blipFill>
        <p:spPr>
          <a:xfrm>
            <a:off x="4872626" y="1765072"/>
            <a:ext cx="4384110" cy="4768532"/>
          </a:xfrm>
          <a:prstGeom prst="rect">
            <a:avLst/>
          </a:prstGeom>
        </p:spPr>
      </p:pic>
    </p:spTree>
    <p:custDataLst>
      <p:tags r:id="rId1"/>
    </p:custDataLst>
    <p:extLst>
      <p:ext uri="{BB962C8B-B14F-4D97-AF65-F5344CB8AC3E}">
        <p14:creationId xmlns:p14="http://schemas.microsoft.com/office/powerpoint/2010/main" val="145854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Thread-safe P/C model</a:t>
            </a:r>
            <a:endParaRPr lang="en-US" dirty="0"/>
          </a:p>
        </p:txBody>
      </p:sp>
      <p:sp>
        <p:nvSpPr>
          <p:cNvPr id="3" name="Text Placeholder 2"/>
          <p:cNvSpPr>
            <a:spLocks noGrp="1"/>
          </p:cNvSpPr>
          <p:nvPr>
            <p:ph type="body" idx="1"/>
          </p:nvPr>
        </p:nvSpPr>
        <p:spPr>
          <a:xfrm>
            <a:off x="457200" y="1600200"/>
            <a:ext cx="3901859" cy="5051121"/>
          </a:xfrm>
        </p:spPr>
        <p:txBody>
          <a:bodyPr>
            <a:normAutofit fontScale="92500" lnSpcReduction="10000"/>
          </a:bodyPr>
          <a:lstStyle/>
          <a:p>
            <a:r>
              <a:rPr lang="en-US" dirty="0" smtClean="0"/>
              <a:t>First </a:t>
            </a:r>
            <a:r>
              <a:rPr lang="en-US" dirty="0" err="1" smtClean="0"/>
              <a:t>semWait</a:t>
            </a:r>
            <a:r>
              <a:rPr lang="en-US" dirty="0" smtClean="0"/>
              <a:t> ensures the P/C can perform that operation</a:t>
            </a:r>
          </a:p>
          <a:p>
            <a:r>
              <a:rPr lang="en-US" dirty="0" smtClean="0"/>
              <a:t>Second </a:t>
            </a:r>
            <a:r>
              <a:rPr lang="en-US" dirty="0" err="1" smtClean="0"/>
              <a:t>semWait</a:t>
            </a:r>
            <a:r>
              <a:rPr lang="en-US" dirty="0" smtClean="0"/>
              <a:t> protects the critical section</a:t>
            </a:r>
          </a:p>
          <a:p>
            <a:r>
              <a:rPr lang="en-US" dirty="0" smtClean="0"/>
              <a:t>When Signals are sent, the </a:t>
            </a:r>
            <a:r>
              <a:rPr lang="en-US" dirty="0" smtClean="0"/>
              <a:t>space/dumplings </a:t>
            </a:r>
            <a:r>
              <a:rPr lang="en-US" dirty="0" smtClean="0"/>
              <a:t>are available</a:t>
            </a:r>
            <a:endParaRPr lang="en-US" dirty="0"/>
          </a:p>
        </p:txBody>
      </p:sp>
      <p:pic>
        <p:nvPicPr>
          <p:cNvPr id="4" name="Picture 3"/>
          <p:cNvPicPr>
            <a:picLocks noChangeAspect="1"/>
          </p:cNvPicPr>
          <p:nvPr/>
        </p:nvPicPr>
        <p:blipFill rotWithShape="1">
          <a:blip r:embed="rId2"/>
          <a:srcRect l="21621" r="4253" b="16553"/>
          <a:stretch/>
        </p:blipFill>
        <p:spPr>
          <a:xfrm>
            <a:off x="4359059" y="1478915"/>
            <a:ext cx="4384110" cy="4768532"/>
          </a:xfrm>
          <a:prstGeom prst="rect">
            <a:avLst/>
          </a:prstGeom>
        </p:spPr>
      </p:pic>
    </p:spTree>
    <p:extLst>
      <p:ext uri="{BB962C8B-B14F-4D97-AF65-F5344CB8AC3E}">
        <p14:creationId xmlns:p14="http://schemas.microsoft.com/office/powerpoint/2010/main" val="9097559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08" y="274638"/>
            <a:ext cx="9043792" cy="1143000"/>
          </a:xfrm>
        </p:spPr>
        <p:txBody>
          <a:bodyPr>
            <a:normAutofit fontScale="90000"/>
          </a:bodyPr>
          <a:lstStyle/>
          <a:p>
            <a:r>
              <a:rPr lang="en-US" dirty="0" smtClean="0"/>
              <a:t>NOT thread-safe for multiple consumers</a:t>
            </a:r>
            <a:endParaRPr lang="en-US" dirty="0"/>
          </a:p>
        </p:txBody>
      </p:sp>
      <p:sp>
        <p:nvSpPr>
          <p:cNvPr id="3" name="Text Placeholder 2"/>
          <p:cNvSpPr>
            <a:spLocks noGrp="1"/>
          </p:cNvSpPr>
          <p:nvPr>
            <p:ph type="body" idx="1"/>
          </p:nvPr>
        </p:nvSpPr>
        <p:spPr>
          <a:xfrm>
            <a:off x="457200" y="1277656"/>
            <a:ext cx="4690267" cy="5348612"/>
          </a:xfrm>
        </p:spPr>
        <p:txBody>
          <a:bodyPr>
            <a:normAutofit lnSpcReduction="10000"/>
          </a:bodyPr>
          <a:lstStyle/>
          <a:p>
            <a:r>
              <a:rPr lang="en-US" dirty="0" smtClean="0"/>
              <a:t>2 </a:t>
            </a:r>
            <a:r>
              <a:rPr lang="en-US" dirty="0" smtClean="0"/>
              <a:t>dumplings </a:t>
            </a:r>
            <a:r>
              <a:rPr lang="en-US" dirty="0" smtClean="0"/>
              <a:t>available</a:t>
            </a:r>
          </a:p>
          <a:p>
            <a:r>
              <a:rPr lang="en-US" dirty="0" smtClean="0"/>
              <a:t>Con1 takes a </a:t>
            </a:r>
            <a:r>
              <a:rPr lang="en-US" dirty="0" smtClean="0"/>
              <a:t>dumping</a:t>
            </a:r>
            <a:endParaRPr lang="en-US" dirty="0" smtClean="0"/>
          </a:p>
          <a:p>
            <a:pPr lvl="1"/>
            <a:r>
              <a:rPr lang="en-US" dirty="0" smtClean="0"/>
              <a:t>M = 1</a:t>
            </a:r>
          </a:p>
          <a:p>
            <a:pPr lvl="1"/>
            <a:r>
              <a:rPr lang="en-US" dirty="0" smtClean="0"/>
              <a:t>Busy eating</a:t>
            </a:r>
          </a:p>
          <a:p>
            <a:r>
              <a:rPr lang="en-US" dirty="0" smtClean="0"/>
              <a:t>Con2 takes a </a:t>
            </a:r>
            <a:r>
              <a:rPr lang="en-US" dirty="0" smtClean="0"/>
              <a:t>dumpling</a:t>
            </a:r>
            <a:endParaRPr lang="en-US" dirty="0" smtClean="0"/>
          </a:p>
          <a:p>
            <a:pPr lvl="1"/>
            <a:r>
              <a:rPr lang="en-US" dirty="0" smtClean="0"/>
              <a:t>M = 0</a:t>
            </a:r>
          </a:p>
          <a:p>
            <a:pPr lvl="1"/>
            <a:r>
              <a:rPr lang="en-US" dirty="0" smtClean="0"/>
              <a:t>Busy eating</a:t>
            </a:r>
          </a:p>
          <a:p>
            <a:r>
              <a:rPr lang="en-US" dirty="0" smtClean="0"/>
              <a:t>Con1 finishes eating</a:t>
            </a:r>
          </a:p>
          <a:p>
            <a:pPr lvl="1"/>
            <a:r>
              <a:rPr lang="en-US" dirty="0" smtClean="0"/>
              <a:t>M != 0 so we don’t wait</a:t>
            </a:r>
          </a:p>
          <a:p>
            <a:pPr lvl="1"/>
            <a:r>
              <a:rPr lang="en-US" u="sng" dirty="0" smtClean="0"/>
              <a:t>Con1 attempts to eat nonexistent </a:t>
            </a:r>
            <a:r>
              <a:rPr lang="en-US" u="sng" dirty="0" smtClean="0"/>
              <a:t>dumpling!</a:t>
            </a:r>
            <a:endParaRPr lang="en-US" u="sng" dirty="0"/>
          </a:p>
        </p:txBody>
      </p:sp>
      <p:pic>
        <p:nvPicPr>
          <p:cNvPr id="4" name="Picture 3"/>
          <p:cNvPicPr>
            <a:picLocks noChangeAspect="1"/>
          </p:cNvPicPr>
          <p:nvPr/>
        </p:nvPicPr>
        <p:blipFill rotWithShape="1">
          <a:blip r:embed="rId2"/>
          <a:srcRect l="13436" t="2863" r="12728" b="3220"/>
          <a:stretch/>
        </p:blipFill>
        <p:spPr>
          <a:xfrm>
            <a:off x="5147467" y="1189973"/>
            <a:ext cx="3996533" cy="5523978"/>
          </a:xfrm>
          <a:prstGeom prst="rect">
            <a:avLst/>
          </a:prstGeom>
        </p:spPr>
      </p:pic>
    </p:spTree>
    <p:extLst>
      <p:ext uri="{BB962C8B-B14F-4D97-AF65-F5344CB8AC3E}">
        <p14:creationId xmlns:p14="http://schemas.microsoft.com/office/powerpoint/2010/main" val="1847858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52496"/>
          </a:xfrm>
        </p:spPr>
        <p:txBody>
          <a:bodyPr>
            <a:normAutofit fontScale="90000"/>
          </a:bodyPr>
          <a:lstStyle/>
          <a:p>
            <a:r>
              <a:rPr lang="en-US" dirty="0" smtClean="0"/>
              <a:t>P/C Binary Semaphore Solution</a:t>
            </a:r>
            <a:endParaRPr lang="en-US" dirty="0"/>
          </a:p>
        </p:txBody>
      </p:sp>
      <p:sp>
        <p:nvSpPr>
          <p:cNvPr id="3" name="Text Placeholder 2"/>
          <p:cNvSpPr>
            <a:spLocks noGrp="1"/>
          </p:cNvSpPr>
          <p:nvPr>
            <p:ph type="body" idx="1"/>
          </p:nvPr>
        </p:nvSpPr>
        <p:spPr>
          <a:xfrm>
            <a:off x="457200" y="1027134"/>
            <a:ext cx="8229600" cy="5611661"/>
          </a:xfrm>
        </p:spPr>
        <p:txBody>
          <a:bodyPr>
            <a:noAutofit/>
          </a:bodyPr>
          <a:lstStyle/>
          <a:p>
            <a:pPr marL="0" indent="0">
              <a:buNone/>
            </a:pPr>
            <a:r>
              <a:rPr lang="en-US" sz="1400" dirty="0" err="1"/>
              <a:t>int</a:t>
            </a:r>
            <a:r>
              <a:rPr lang="en-US" sz="1400" dirty="0"/>
              <a:t> n;</a:t>
            </a:r>
          </a:p>
          <a:p>
            <a:pPr marL="0" indent="0">
              <a:buNone/>
            </a:pPr>
            <a:r>
              <a:rPr lang="en-US" sz="1400" dirty="0" err="1"/>
              <a:t>binary_semaphore</a:t>
            </a:r>
            <a:r>
              <a:rPr lang="en-US" sz="1400" dirty="0"/>
              <a:t> </a:t>
            </a:r>
            <a:r>
              <a:rPr lang="en-US" sz="1400" dirty="0" err="1"/>
              <a:t>AccessToPlate</a:t>
            </a:r>
            <a:r>
              <a:rPr lang="en-US" sz="1400" dirty="0"/>
              <a:t>=1, </a:t>
            </a:r>
            <a:r>
              <a:rPr lang="en-US" sz="1400" dirty="0" err="1"/>
              <a:t>MoreDonutsAvailable</a:t>
            </a:r>
            <a:r>
              <a:rPr lang="en-US" sz="1400" dirty="0"/>
              <a:t>=0;</a:t>
            </a:r>
          </a:p>
          <a:p>
            <a:pPr marL="0" indent="0">
              <a:buNone/>
            </a:pPr>
            <a:endParaRPr lang="en-US" sz="1400" dirty="0"/>
          </a:p>
          <a:p>
            <a:pPr marL="0" indent="0">
              <a:buNone/>
            </a:pPr>
            <a:r>
              <a:rPr lang="en-US" sz="1400" dirty="0"/>
              <a:t>void producer</a:t>
            </a:r>
            <a:r>
              <a:rPr lang="en-US" sz="1400" dirty="0" smtClean="0"/>
              <a:t>() {</a:t>
            </a:r>
            <a:endParaRPr lang="en-US" sz="1400" dirty="0"/>
          </a:p>
          <a:p>
            <a:pPr marL="0" indent="0">
              <a:buNone/>
            </a:pPr>
            <a:r>
              <a:rPr lang="en-US" sz="1400" dirty="0"/>
              <a:t>	while (true</a:t>
            </a:r>
            <a:r>
              <a:rPr lang="en-US" sz="1400" dirty="0" smtClean="0"/>
              <a:t>) </a:t>
            </a:r>
            <a:r>
              <a:rPr lang="en-US" sz="1400" dirty="0"/>
              <a:t>	{</a:t>
            </a:r>
          </a:p>
          <a:p>
            <a:pPr marL="0" indent="0">
              <a:buNone/>
            </a:pPr>
            <a:r>
              <a:rPr lang="en-US" sz="1400" dirty="0"/>
              <a:t>		</a:t>
            </a:r>
            <a:r>
              <a:rPr lang="en-US" sz="1400" dirty="0" err="1"/>
              <a:t>cookDounut</a:t>
            </a:r>
            <a:r>
              <a:rPr lang="en-US" sz="1400" dirty="0"/>
              <a:t>();</a:t>
            </a:r>
          </a:p>
          <a:p>
            <a:pPr marL="0" indent="0">
              <a:buNone/>
            </a:pPr>
            <a:r>
              <a:rPr lang="en-US" sz="1400" dirty="0"/>
              <a:t>		</a:t>
            </a:r>
            <a:r>
              <a:rPr lang="en-US" sz="1400" dirty="0" err="1"/>
              <a:t>semWaitB</a:t>
            </a:r>
            <a:r>
              <a:rPr lang="en-US" sz="1400" dirty="0"/>
              <a:t>(</a:t>
            </a:r>
            <a:r>
              <a:rPr lang="en-US" sz="1400" dirty="0" err="1"/>
              <a:t>AccessToPlate</a:t>
            </a:r>
            <a:r>
              <a:rPr lang="en-US" sz="1400" dirty="0"/>
              <a:t>);</a:t>
            </a:r>
          </a:p>
          <a:p>
            <a:pPr marL="0" indent="0">
              <a:buNone/>
            </a:pPr>
            <a:r>
              <a:rPr lang="en-US" sz="1400" dirty="0"/>
              <a:t>			</a:t>
            </a:r>
            <a:r>
              <a:rPr lang="en-US" sz="1400" dirty="0" err="1"/>
              <a:t>PutDonutOnPlate</a:t>
            </a:r>
            <a:r>
              <a:rPr lang="en-US" sz="1400" dirty="0"/>
              <a:t>();</a:t>
            </a:r>
          </a:p>
          <a:p>
            <a:pPr marL="0" indent="0">
              <a:buNone/>
            </a:pPr>
            <a:r>
              <a:rPr lang="en-US" sz="1400" dirty="0"/>
              <a:t>			n++;</a:t>
            </a:r>
          </a:p>
          <a:p>
            <a:pPr marL="0" indent="0">
              <a:buNone/>
            </a:pPr>
            <a:r>
              <a:rPr lang="en-US" sz="1400" dirty="0"/>
              <a:t>			if (n == 1) </a:t>
            </a:r>
            <a:r>
              <a:rPr lang="en-US" sz="1400" dirty="0" err="1"/>
              <a:t>semSignalB</a:t>
            </a:r>
            <a:r>
              <a:rPr lang="en-US" sz="1400" dirty="0"/>
              <a:t>(</a:t>
            </a:r>
            <a:r>
              <a:rPr lang="en-US" sz="1400" dirty="0" err="1"/>
              <a:t>MoreDonutsAvailable</a:t>
            </a:r>
            <a:r>
              <a:rPr lang="en-US" sz="1400" dirty="0"/>
              <a:t>); //Fresh plate of donuts ready</a:t>
            </a:r>
          </a:p>
          <a:p>
            <a:pPr marL="0" indent="0">
              <a:buNone/>
            </a:pPr>
            <a:r>
              <a:rPr lang="en-US" sz="1400" dirty="0"/>
              <a:t>		</a:t>
            </a:r>
            <a:r>
              <a:rPr lang="en-US" sz="1400" dirty="0" err="1"/>
              <a:t>semSignalB</a:t>
            </a:r>
            <a:r>
              <a:rPr lang="en-US" sz="1400" dirty="0"/>
              <a:t>(</a:t>
            </a:r>
            <a:r>
              <a:rPr lang="en-US" sz="1400" dirty="0" err="1"/>
              <a:t>AccessToPlate</a:t>
            </a:r>
            <a:r>
              <a:rPr lang="en-US" sz="1400" dirty="0" smtClean="0"/>
              <a:t>); } }</a:t>
            </a:r>
            <a:endParaRPr lang="en-US" sz="1400" dirty="0"/>
          </a:p>
          <a:p>
            <a:pPr marL="0" indent="0">
              <a:buNone/>
            </a:pPr>
            <a:endParaRPr lang="en-US" sz="1400" dirty="0"/>
          </a:p>
          <a:p>
            <a:pPr marL="0" indent="0">
              <a:buNone/>
            </a:pPr>
            <a:r>
              <a:rPr lang="en-US" sz="1400" dirty="0"/>
              <a:t>void consumer</a:t>
            </a:r>
            <a:r>
              <a:rPr lang="en-US" sz="1400" dirty="0" smtClean="0"/>
              <a:t>() {</a:t>
            </a:r>
            <a:endParaRPr lang="en-US" sz="1400" dirty="0"/>
          </a:p>
          <a:p>
            <a:pPr marL="0" indent="0">
              <a:buNone/>
            </a:pPr>
            <a:r>
              <a:rPr lang="en-US" sz="1400" dirty="0"/>
              <a:t>	while (true</a:t>
            </a:r>
            <a:r>
              <a:rPr lang="en-US" sz="1400" dirty="0" smtClean="0"/>
              <a:t>) </a:t>
            </a:r>
            <a:r>
              <a:rPr lang="en-US" sz="1400" dirty="0"/>
              <a:t>	{</a:t>
            </a:r>
          </a:p>
          <a:p>
            <a:pPr marL="0" indent="0">
              <a:buNone/>
            </a:pPr>
            <a:r>
              <a:rPr lang="en-US" sz="1400" dirty="0"/>
              <a:t>		</a:t>
            </a:r>
            <a:r>
              <a:rPr lang="en-US" sz="1400" dirty="0" err="1"/>
              <a:t>semWaitB</a:t>
            </a:r>
            <a:r>
              <a:rPr lang="en-US" sz="1400" dirty="0"/>
              <a:t>(</a:t>
            </a:r>
            <a:r>
              <a:rPr lang="en-US" sz="1400" dirty="0" err="1"/>
              <a:t>MoreDonutsAvailable</a:t>
            </a:r>
            <a:r>
              <a:rPr lang="en-US" sz="1400" dirty="0"/>
              <a:t>);</a:t>
            </a:r>
          </a:p>
          <a:p>
            <a:pPr marL="0" indent="0">
              <a:buNone/>
            </a:pPr>
            <a:r>
              <a:rPr lang="en-US" sz="1400" dirty="0"/>
              <a:t>		</a:t>
            </a:r>
            <a:r>
              <a:rPr lang="en-US" sz="1400" dirty="0" err="1"/>
              <a:t>semWaitB</a:t>
            </a:r>
            <a:r>
              <a:rPr lang="en-US" sz="1400" dirty="0"/>
              <a:t>(</a:t>
            </a:r>
            <a:r>
              <a:rPr lang="en-US" sz="1400" dirty="0" err="1"/>
              <a:t>AccessToPlate</a:t>
            </a:r>
            <a:r>
              <a:rPr lang="en-US" sz="1400" dirty="0"/>
              <a:t>);</a:t>
            </a:r>
          </a:p>
          <a:p>
            <a:pPr marL="0" indent="0">
              <a:buNone/>
            </a:pPr>
            <a:r>
              <a:rPr lang="en-US" sz="1400" dirty="0"/>
              <a:t>			</a:t>
            </a:r>
            <a:r>
              <a:rPr lang="en-US" sz="1400" dirty="0" err="1"/>
              <a:t>GrabDonutFromPlate</a:t>
            </a:r>
            <a:r>
              <a:rPr lang="en-US" sz="1400" dirty="0"/>
              <a:t>();</a:t>
            </a:r>
          </a:p>
          <a:p>
            <a:pPr marL="0" indent="0">
              <a:buNone/>
            </a:pPr>
            <a:r>
              <a:rPr lang="en-US" sz="1400" dirty="0"/>
              <a:t>			n--;</a:t>
            </a:r>
          </a:p>
          <a:p>
            <a:pPr marL="0" indent="0">
              <a:buNone/>
            </a:pPr>
            <a:r>
              <a:rPr lang="en-US" sz="1400" dirty="0"/>
              <a:t>			if (n &gt; 0) </a:t>
            </a:r>
            <a:r>
              <a:rPr lang="en-US" sz="1400" dirty="0" err="1"/>
              <a:t>semSignalB</a:t>
            </a:r>
            <a:r>
              <a:rPr lang="en-US" sz="1400" dirty="0"/>
              <a:t>(</a:t>
            </a:r>
            <a:r>
              <a:rPr lang="en-US" sz="1400" dirty="0" err="1"/>
              <a:t>MoreDonutsAvailable</a:t>
            </a:r>
            <a:r>
              <a:rPr lang="en-US" sz="1400" dirty="0"/>
              <a:t>); //tell everybody there's still more</a:t>
            </a:r>
          </a:p>
          <a:p>
            <a:pPr marL="0" indent="0">
              <a:buNone/>
            </a:pPr>
            <a:r>
              <a:rPr lang="en-US" sz="1400" dirty="0"/>
              <a:t>		</a:t>
            </a:r>
            <a:r>
              <a:rPr lang="en-US" sz="1400" dirty="0" err="1"/>
              <a:t>semSignalB</a:t>
            </a:r>
            <a:r>
              <a:rPr lang="en-US" sz="1400" dirty="0"/>
              <a:t>(</a:t>
            </a:r>
            <a:r>
              <a:rPr lang="en-US" sz="1400" dirty="0" err="1"/>
              <a:t>AccessToPlate</a:t>
            </a:r>
            <a:r>
              <a:rPr lang="en-US" sz="1400" dirty="0"/>
              <a:t>);</a:t>
            </a:r>
          </a:p>
          <a:p>
            <a:pPr marL="0" indent="0">
              <a:buNone/>
            </a:pPr>
            <a:r>
              <a:rPr lang="en-US" sz="1400" dirty="0"/>
              <a:t>		</a:t>
            </a:r>
            <a:r>
              <a:rPr lang="en-US" sz="1400" dirty="0" err="1"/>
              <a:t>EatDonut</a:t>
            </a:r>
            <a:r>
              <a:rPr lang="en-US" sz="1400" dirty="0" smtClean="0"/>
              <a:t>(); } }</a:t>
            </a:r>
            <a:endParaRPr lang="en-US" sz="1400" dirty="0"/>
          </a:p>
        </p:txBody>
      </p:sp>
    </p:spTree>
    <p:extLst>
      <p:ext uri="{BB962C8B-B14F-4D97-AF65-F5344CB8AC3E}">
        <p14:creationId xmlns:p14="http://schemas.microsoft.com/office/powerpoint/2010/main" val="4344610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848600" cy="1067748"/>
          </a:xfrm>
        </p:spPr>
        <p:txBody>
          <a:bodyPr/>
          <a:lstStyle/>
          <a:p>
            <a:r>
              <a:rPr lang="en-US" b="1" dirty="0" smtClean="0">
                <a:ln w="1905"/>
                <a:solidFill>
                  <a:schemeClr val="accent6">
                    <a:lumMod val="75000"/>
                  </a:schemeClr>
                </a:solidFill>
                <a:effectLst>
                  <a:innerShdw blurRad="69850" dist="43180" dir="5400000">
                    <a:srgbClr val="000000">
                      <a:alpha val="65000"/>
                    </a:srgbClr>
                  </a:innerShdw>
                </a:effectLst>
              </a:rPr>
              <a:t>Readers/Writers Problem</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1981200"/>
            <a:ext cx="8382000" cy="4572000"/>
          </a:xfrm>
        </p:spPr>
        <p:txBody>
          <a:bodyPr>
            <a:normAutofit/>
          </a:bodyPr>
          <a:lstStyle/>
          <a:p>
            <a:r>
              <a:rPr lang="en-US" sz="2800" dirty="0" smtClean="0"/>
              <a:t>A data area is shared among many processes</a:t>
            </a:r>
          </a:p>
          <a:p>
            <a:pPr lvl="2"/>
            <a:r>
              <a:rPr lang="en-US" sz="2600" dirty="0" smtClean="0"/>
              <a:t>some processes only read the data area, (readers) and some only write to the data area (writers)</a:t>
            </a:r>
          </a:p>
          <a:p>
            <a:r>
              <a:rPr lang="en-US" sz="2800" dirty="0" smtClean="0"/>
              <a:t>Conditions that must be satisfied:</a:t>
            </a:r>
          </a:p>
          <a:p>
            <a:pPr marL="1371600" lvl="2" indent="-514350">
              <a:buSzPct val="100000"/>
              <a:buFont typeface="+mj-lt"/>
              <a:buAutoNum type="arabicPeriod"/>
            </a:pPr>
            <a:r>
              <a:rPr lang="en-NZ" sz="2800" dirty="0" smtClean="0"/>
              <a:t>any number of readers may simultaneously read the file</a:t>
            </a:r>
          </a:p>
          <a:p>
            <a:pPr marL="1371600" lvl="2" indent="-514350">
              <a:buSzPct val="100000"/>
              <a:buFont typeface="+mj-lt"/>
              <a:buAutoNum type="arabicPeriod"/>
            </a:pPr>
            <a:r>
              <a:rPr lang="en-NZ" sz="2800" dirty="0" smtClean="0"/>
              <a:t>only one writer at a time may write to the file</a:t>
            </a:r>
          </a:p>
          <a:p>
            <a:pPr marL="1371600" lvl="2" indent="-514350">
              <a:buSzPct val="100000"/>
              <a:buFont typeface="+mj-lt"/>
              <a:buAutoNum type="arabicPeriod"/>
            </a:pPr>
            <a:r>
              <a:rPr lang="en-NZ" sz="2800" dirty="0" smtClean="0"/>
              <a:t>if a writer is writing to the file, no reader may  read it</a:t>
            </a:r>
            <a:endParaRPr lang="en-US" sz="2800" dirty="0" smtClean="0"/>
          </a:p>
          <a:p>
            <a:endParaRPr lang="en-US" dirty="0" smtClean="0"/>
          </a:p>
        </p:txBody>
      </p:sp>
    </p:spTree>
    <p:extLst>
      <p:ext uri="{BB962C8B-B14F-4D97-AF65-F5344CB8AC3E}">
        <p14:creationId xmlns:p14="http://schemas.microsoft.com/office/powerpoint/2010/main" val="453314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idx="1"/>
          </p:nvPr>
        </p:nvSpPr>
        <p:spPr>
          <a:xfrm>
            <a:off x="457200" y="1847891"/>
            <a:ext cx="8229600" cy="4820195"/>
          </a:xfrm>
        </p:spPr>
        <p:txBody>
          <a:bodyPr>
            <a:normAutofit fontScale="92500" lnSpcReduction="20000"/>
          </a:bodyPr>
          <a:lstStyle/>
          <a:p>
            <a:r>
              <a:rPr lang="en-US" dirty="0" smtClean="0"/>
              <a:t>Atomic Operation</a:t>
            </a:r>
          </a:p>
          <a:p>
            <a:pPr lvl="1"/>
            <a:r>
              <a:rPr lang="en-US" dirty="0" smtClean="0"/>
              <a:t>Indivisible – guarantees isolation from concurrent processes</a:t>
            </a:r>
          </a:p>
          <a:p>
            <a:r>
              <a:rPr lang="en-US" dirty="0" smtClean="0"/>
              <a:t>Critical Section</a:t>
            </a:r>
          </a:p>
          <a:p>
            <a:pPr lvl="1"/>
            <a:r>
              <a:rPr lang="en-US" dirty="0" smtClean="0"/>
              <a:t>Accessing shared resources where other processes should not interfere</a:t>
            </a:r>
          </a:p>
          <a:p>
            <a:r>
              <a:rPr lang="en-US" dirty="0" smtClean="0"/>
              <a:t>Deadlock</a:t>
            </a:r>
          </a:p>
          <a:p>
            <a:pPr lvl="1"/>
            <a:r>
              <a:rPr lang="en-US" dirty="0" smtClean="0"/>
              <a:t>Processes cannot proceed due to waiting on one another</a:t>
            </a:r>
          </a:p>
          <a:p>
            <a:r>
              <a:rPr lang="en-US" dirty="0" err="1" smtClean="0"/>
              <a:t>Livelock</a:t>
            </a:r>
            <a:endParaRPr lang="en-US" dirty="0" smtClean="0"/>
          </a:p>
          <a:p>
            <a:pPr lvl="1"/>
            <a:r>
              <a:rPr lang="en-US" dirty="0" smtClean="0"/>
              <a:t>Processes continually change states in response to other processes, preventing any useful work</a:t>
            </a:r>
            <a:endParaRPr lang="en-US" dirty="0"/>
          </a:p>
        </p:txBody>
      </p:sp>
    </p:spTree>
    <p:extLst>
      <p:ext uri="{BB962C8B-B14F-4D97-AF65-F5344CB8AC3E}">
        <p14:creationId xmlns:p14="http://schemas.microsoft.com/office/powerpoint/2010/main" val="423706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62000"/>
            <a:ext cx="5791200" cy="5648368"/>
          </a:xfrm>
          <a:prstGeom prst="rect">
            <a:avLst/>
          </a:prstGeom>
          <a:noFill/>
          <a:ln>
            <a:noFill/>
          </a:ln>
          <a:extLst>
            <a:ext uri="{909E8E84-426E-40dd-AFC4-6F175D3DCCD1}">
              <a14:hiddenFill xmlns:mc="http://schemas.openxmlformats.org/markup-compatibility/2006" xmlns="" xmlns:a14="http://schemas.microsoft.com/office/drawing/2010/main">
                <a:solidFill>
                  <a:schemeClr val="accent1"/>
                </a:solidFill>
              </a14:hiddenFill>
            </a:ext>
            <a:ext uri="{91240B29-F687-4f45-9708-019B960494DF}">
              <a14:hiddenLine xmlns:mc="http://schemas.openxmlformats.org/markup-compatibility/2006" xmlns="" xmlns:a14="http://schemas.microsoft.com/office/drawing/2010/main" w="9525">
                <a:solidFill>
                  <a:schemeClr val="tx1"/>
                </a:solidFill>
                <a:miter lim="800000"/>
                <a:headEnd/>
                <a:tailEnd/>
              </a14:hiddenLine>
            </a:ext>
          </a:extLst>
        </p:spPr>
      </p:pic>
      <p:sp>
        <p:nvSpPr>
          <p:cNvPr id="9" name="TextBox 8"/>
          <p:cNvSpPr txBox="1"/>
          <p:nvPr/>
        </p:nvSpPr>
        <p:spPr>
          <a:xfrm>
            <a:off x="6400800" y="1371600"/>
            <a:ext cx="2285999" cy="3847207"/>
          </a:xfrm>
          <a:prstGeom prst="rect">
            <a:avLst/>
          </a:prstGeom>
          <a:noFill/>
        </p:spPr>
        <p:txBody>
          <a:bodyPr wrap="square" rtlCol="0">
            <a:spAutoFit/>
          </a:bodyPr>
          <a:lstStyle/>
          <a:p>
            <a:pPr algn="ctr"/>
            <a:r>
              <a:rPr lang="en-US" sz="2800" b="1" dirty="0" smtClean="0">
                <a:latin typeface="+mn-lt"/>
              </a:rPr>
              <a:t>Figure 5.22    </a:t>
            </a:r>
          </a:p>
          <a:p>
            <a:pPr algn="ctr"/>
            <a:endParaRPr lang="en-US" sz="2400" b="1" dirty="0" smtClean="0">
              <a:latin typeface="+mn-lt"/>
            </a:endParaRPr>
          </a:p>
          <a:p>
            <a:pPr algn="ctr"/>
            <a:r>
              <a:rPr lang="en-US" sz="2400" b="1" dirty="0" smtClean="0">
                <a:latin typeface="+mn-lt"/>
              </a:rPr>
              <a:t>A Solution to the Readers/</a:t>
            </a:r>
          </a:p>
          <a:p>
            <a:pPr algn="ctr"/>
            <a:r>
              <a:rPr lang="en-US" sz="2400" b="1" dirty="0" smtClean="0">
                <a:latin typeface="+mn-lt"/>
              </a:rPr>
              <a:t>Writers Problem Using Semaphores</a:t>
            </a:r>
          </a:p>
          <a:p>
            <a:pPr algn="ctr"/>
            <a:endParaRPr lang="en-US" sz="2400" b="1" dirty="0"/>
          </a:p>
          <a:p>
            <a:pPr algn="ctr"/>
            <a:r>
              <a:rPr lang="en-US" sz="2400" b="1" dirty="0" smtClean="0">
                <a:latin typeface="+mn-lt"/>
              </a:rPr>
              <a:t> Who Has Priority</a:t>
            </a:r>
            <a:r>
              <a:rPr lang="en-US" sz="2400" dirty="0" smtClean="0">
                <a:latin typeface="+mn-lt"/>
              </a:rPr>
              <a:t> ?</a:t>
            </a:r>
            <a:endParaRPr lang="en-US" sz="2400" dirty="0">
              <a:latin typeface="+mn-lt"/>
            </a:endParaRPr>
          </a:p>
        </p:txBody>
      </p:sp>
      <p:sp useBgFill="1">
        <p:nvSpPr>
          <p:cNvPr id="10" name="TextBox 9"/>
          <p:cNvSpPr txBox="1"/>
          <p:nvPr/>
        </p:nvSpPr>
        <p:spPr>
          <a:xfrm>
            <a:off x="457200" y="6248400"/>
            <a:ext cx="7022041" cy="228600"/>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342915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7824788" cy="1068387"/>
          </a:xfrm>
        </p:spPr>
        <p:txBody>
          <a:bodyPr/>
          <a:lstStyle/>
          <a:p>
            <a:pPr algn="ctr"/>
            <a:r>
              <a:rPr lang="en-US" sz="4000" b="1" dirty="0" smtClean="0">
                <a:solidFill>
                  <a:schemeClr val="accent1">
                    <a:lumMod val="75000"/>
                  </a:schemeClr>
                </a:solidFill>
              </a:rPr>
              <a:t>Dining Philosophers Problem</a:t>
            </a:r>
            <a:endParaRPr lang="en-US" sz="4000" b="1" dirty="0">
              <a:solidFill>
                <a:schemeClr val="accent1">
                  <a:lumMod val="75000"/>
                </a:schemeClr>
              </a:solidFill>
            </a:endParaRPr>
          </a:p>
        </p:txBody>
      </p:sp>
      <p:sp>
        <p:nvSpPr>
          <p:cNvPr id="6" name="TextBox 5"/>
          <p:cNvSpPr txBox="1"/>
          <p:nvPr/>
        </p:nvSpPr>
        <p:spPr>
          <a:xfrm>
            <a:off x="152400" y="3199894"/>
            <a:ext cx="3941928" cy="3046988"/>
          </a:xfrm>
          <a:prstGeom prst="rect">
            <a:avLst/>
          </a:prstGeom>
          <a:noFill/>
        </p:spPr>
        <p:txBody>
          <a:bodyPr wrap="square" rtlCol="0">
            <a:spAutoFit/>
          </a:bodyPr>
          <a:lstStyle/>
          <a:p>
            <a:pPr lvl="1">
              <a:buClr>
                <a:schemeClr val="accent1"/>
              </a:buClr>
              <a:buFont typeface="Wingdings" charset="2"/>
              <a:buChar char="§"/>
            </a:pPr>
            <a:r>
              <a:rPr lang="en-NZ" sz="2400" dirty="0" smtClean="0">
                <a:latin typeface="+mn-lt"/>
              </a:rPr>
              <a:t>No two philosophers can use the same fork at the same time (mutual exclusion)</a:t>
            </a:r>
          </a:p>
          <a:p>
            <a:pPr lvl="1">
              <a:buClr>
                <a:schemeClr val="accent1"/>
              </a:buClr>
              <a:buFont typeface="Wingdings" charset="2"/>
              <a:buChar char="§"/>
            </a:pPr>
            <a:endParaRPr lang="en-NZ" sz="2400" dirty="0" smtClean="0">
              <a:latin typeface="+mn-lt"/>
            </a:endParaRPr>
          </a:p>
          <a:p>
            <a:pPr lvl="1">
              <a:buClr>
                <a:schemeClr val="accent1"/>
              </a:buClr>
              <a:buFont typeface="Wingdings" charset="2"/>
              <a:buChar char="§"/>
            </a:pPr>
            <a:r>
              <a:rPr lang="en-NZ" sz="2400" dirty="0" smtClean="0">
                <a:latin typeface="+mn-lt"/>
              </a:rPr>
              <a:t>No philosopher must starve to death (avoid deadlock and starvation)</a:t>
            </a:r>
          </a:p>
        </p:txBody>
      </p:sp>
      <p:pic>
        <p:nvPicPr>
          <p:cNvPr id="5" name="Picture 4" descr="f11.pdf"/>
          <p:cNvPicPr>
            <a:picLocks noChangeAspect="1"/>
          </p:cNvPicPr>
          <p:nvPr/>
        </p:nvPicPr>
        <p:blipFill>
          <a:blip r:embed="rId3"/>
          <a:srcRect t="5455" b="5455"/>
          <a:stretch>
            <a:fillRect/>
          </a:stretch>
        </p:blipFill>
        <p:spPr>
          <a:xfrm>
            <a:off x="3962400" y="1282271"/>
            <a:ext cx="4613564" cy="5319017"/>
          </a:xfrm>
          <a:prstGeom prst="rect">
            <a:avLst/>
          </a:prstGeom>
        </p:spPr>
      </p:pic>
      <p:sp>
        <p:nvSpPr>
          <p:cNvPr id="3" name="TextBox 2"/>
          <p:cNvSpPr txBox="1"/>
          <p:nvPr/>
        </p:nvSpPr>
        <p:spPr>
          <a:xfrm>
            <a:off x="655093" y="2320119"/>
            <a:ext cx="2532873" cy="707886"/>
          </a:xfrm>
          <a:prstGeom prst="rect">
            <a:avLst/>
          </a:prstGeom>
          <a:noFill/>
        </p:spPr>
        <p:txBody>
          <a:bodyPr wrap="none" rtlCol="0">
            <a:spAutoFit/>
          </a:bodyPr>
          <a:lstStyle/>
          <a:p>
            <a:r>
              <a:rPr lang="en-US" sz="4000" dirty="0" smtClean="0">
                <a:solidFill>
                  <a:schemeClr val="tx2"/>
                </a:solidFill>
                <a:latin typeface="+mj-lt"/>
              </a:rPr>
              <a:t>Constraints</a:t>
            </a:r>
            <a:endParaRPr lang="en-US" dirty="0">
              <a:solidFill>
                <a:schemeClr val="tx2"/>
              </a:solidFill>
              <a:latin typeface="+mj-lt"/>
            </a:endParaRPr>
          </a:p>
        </p:txBody>
      </p:sp>
      <p:sp>
        <p:nvSpPr>
          <p:cNvPr id="7" name="TextBox 6"/>
          <p:cNvSpPr txBox="1"/>
          <p:nvPr/>
        </p:nvSpPr>
        <p:spPr>
          <a:xfrm>
            <a:off x="152400" y="1328979"/>
            <a:ext cx="3941928" cy="830997"/>
          </a:xfrm>
          <a:prstGeom prst="rect">
            <a:avLst/>
          </a:prstGeom>
          <a:noFill/>
        </p:spPr>
        <p:txBody>
          <a:bodyPr wrap="square" rtlCol="0">
            <a:spAutoFit/>
          </a:bodyPr>
          <a:lstStyle/>
          <a:p>
            <a:pPr lvl="1">
              <a:buClr>
                <a:schemeClr val="accent1"/>
              </a:buClr>
              <a:buFont typeface="Wingdings" charset="2"/>
              <a:buChar char="§"/>
            </a:pPr>
            <a:r>
              <a:rPr lang="en-NZ" sz="2400" dirty="0" smtClean="0">
                <a:latin typeface="+mn-lt"/>
              </a:rPr>
              <a:t>Philosophers lives consist of thinking and eating</a:t>
            </a:r>
          </a:p>
        </p:txBody>
      </p:sp>
    </p:spTree>
    <p:extLst>
      <p:ext uri="{BB962C8B-B14F-4D97-AF65-F5344CB8AC3E}">
        <p14:creationId xmlns:p14="http://schemas.microsoft.com/office/powerpoint/2010/main" val="510121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57200" y="685800"/>
            <a:ext cx="8245176" cy="4909472"/>
          </a:xfrm>
          <a:prstGeom prst="rect">
            <a:avLst/>
          </a:prstGeom>
        </p:spPr>
      </p:pic>
      <p:sp>
        <p:nvSpPr>
          <p:cNvPr id="14" name="TextBox 13"/>
          <p:cNvSpPr txBox="1"/>
          <p:nvPr/>
        </p:nvSpPr>
        <p:spPr>
          <a:xfrm>
            <a:off x="304800" y="5791200"/>
            <a:ext cx="8534400" cy="369332"/>
          </a:xfrm>
          <a:prstGeom prst="rect">
            <a:avLst/>
          </a:prstGeom>
          <a:noFill/>
        </p:spPr>
        <p:txBody>
          <a:bodyPr wrap="square" rtlCol="0">
            <a:spAutoFit/>
          </a:bodyPr>
          <a:lstStyle/>
          <a:p>
            <a:pPr algn="ctr"/>
            <a:r>
              <a:rPr lang="en-US" b="1" dirty="0" smtClean="0">
                <a:latin typeface="+mn-lt"/>
              </a:rPr>
              <a:t>Figure 6.12      A First Solution to the Dining Philosophers Problem </a:t>
            </a:r>
            <a:endParaRPr lang="en-US" b="1" dirty="0">
              <a:latin typeface="+mn-lt"/>
            </a:endParaRPr>
          </a:p>
        </p:txBody>
      </p:sp>
    </p:spTree>
    <p:extLst>
      <p:ext uri="{BB962C8B-B14F-4D97-AF65-F5344CB8AC3E}">
        <p14:creationId xmlns:p14="http://schemas.microsoft.com/office/powerpoint/2010/main" val="189600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Dining philosopher solutions</a:t>
            </a:r>
            <a:endParaRPr lang="en-US" dirty="0"/>
          </a:p>
        </p:txBody>
      </p:sp>
      <p:sp>
        <p:nvSpPr>
          <p:cNvPr id="3" name="Content Placeholder 2"/>
          <p:cNvSpPr>
            <a:spLocks noGrp="1"/>
          </p:cNvSpPr>
          <p:nvPr>
            <p:ph idx="1"/>
          </p:nvPr>
        </p:nvSpPr>
        <p:spPr/>
        <p:txBody>
          <a:bodyPr/>
          <a:lstStyle/>
          <a:p>
            <a:r>
              <a:rPr lang="en-US" dirty="0" smtClean="0"/>
              <a:t>Numbered forks, if both available, secure the lowest numbered first</a:t>
            </a:r>
          </a:p>
          <a:p>
            <a:r>
              <a:rPr lang="en-US" dirty="0" smtClean="0"/>
              <a:t>Utilize an arbitrator to ensure only one eating at a time</a:t>
            </a:r>
          </a:p>
          <a:p>
            <a:r>
              <a:rPr lang="en-US" dirty="0" smtClean="0"/>
              <a:t>Relax the problem to allow message passing…</a:t>
            </a:r>
            <a:endParaRPr lang="en-US" dirty="0"/>
          </a:p>
        </p:txBody>
      </p:sp>
    </p:spTree>
    <p:extLst>
      <p:ext uri="{BB962C8B-B14F-4D97-AF65-F5344CB8AC3E}">
        <p14:creationId xmlns:p14="http://schemas.microsoft.com/office/powerpoint/2010/main" val="10505636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Chandy</a:t>
            </a:r>
            <a:r>
              <a:rPr lang="en-US" dirty="0"/>
              <a:t>/</a:t>
            </a:r>
            <a:r>
              <a:rPr lang="en-US" dirty="0" err="1"/>
              <a:t>Misra</a:t>
            </a:r>
            <a:r>
              <a:rPr lang="en-US" dirty="0"/>
              <a:t> </a:t>
            </a:r>
            <a:r>
              <a:rPr lang="en-US" dirty="0" smtClean="0"/>
              <a:t>message passing  dining philosophers solution</a:t>
            </a:r>
            <a:endParaRPr lang="en-US" dirty="0"/>
          </a:p>
        </p:txBody>
      </p:sp>
      <p:sp>
        <p:nvSpPr>
          <p:cNvPr id="3" name="Content Placeholder 2"/>
          <p:cNvSpPr>
            <a:spLocks noGrp="1"/>
          </p:cNvSpPr>
          <p:nvPr>
            <p:ph idx="1"/>
          </p:nvPr>
        </p:nvSpPr>
        <p:spPr>
          <a:xfrm>
            <a:off x="457200" y="1847891"/>
            <a:ext cx="8229600" cy="4761915"/>
          </a:xfrm>
        </p:spPr>
        <p:txBody>
          <a:bodyPr>
            <a:noAutofit/>
          </a:bodyPr>
          <a:lstStyle/>
          <a:p>
            <a:r>
              <a:rPr lang="en-US" sz="2200" dirty="0"/>
              <a:t>For every pair of philosophers contending for a resource, create a fork and give it to the philosopher with the lower ID (</a:t>
            </a:r>
            <a:r>
              <a:rPr lang="en-US" sz="2200" i="1" dirty="0"/>
              <a:t>n</a:t>
            </a:r>
            <a:r>
              <a:rPr lang="en-US" sz="2200" dirty="0"/>
              <a:t> for agent </a:t>
            </a:r>
            <a:r>
              <a:rPr lang="en-US" sz="2200" i="1" dirty="0" err="1"/>
              <a:t>P</a:t>
            </a:r>
            <a:r>
              <a:rPr lang="en-US" sz="2200" i="1" baseline="-25000" dirty="0" err="1"/>
              <a:t>n</a:t>
            </a:r>
            <a:r>
              <a:rPr lang="en-US" sz="2200" dirty="0"/>
              <a:t>). Each fork can either be </a:t>
            </a:r>
            <a:r>
              <a:rPr lang="en-US" sz="2200" i="1" dirty="0"/>
              <a:t>dirty</a:t>
            </a:r>
            <a:r>
              <a:rPr lang="en-US" sz="2200" dirty="0"/>
              <a:t> or </a:t>
            </a:r>
            <a:r>
              <a:rPr lang="en-US" sz="2200" i="1" dirty="0"/>
              <a:t>clean.</a:t>
            </a:r>
            <a:r>
              <a:rPr lang="en-US" sz="2200" dirty="0"/>
              <a:t> Initially, all forks are dirty.</a:t>
            </a:r>
          </a:p>
          <a:p>
            <a:r>
              <a:rPr lang="en-US" sz="2200" dirty="0"/>
              <a:t>When a philosopher wants to use a set of resources (</a:t>
            </a:r>
            <a:r>
              <a:rPr lang="en-US" sz="2200" i="1" dirty="0"/>
              <a:t>i.e.</a:t>
            </a:r>
            <a:r>
              <a:rPr lang="en-US" sz="2200" dirty="0"/>
              <a:t> eat), he must obtain the forks from his contending neighbors. For all such forks he does not have, he sends a request message.</a:t>
            </a:r>
          </a:p>
          <a:p>
            <a:r>
              <a:rPr lang="en-US" sz="2200" dirty="0"/>
              <a:t>When a philosopher with a fork receives a request message, he keeps the fork if it is clean, but gives it up when it is dirty. If he sends the fork over, he cleans the fork before doing so.</a:t>
            </a:r>
          </a:p>
          <a:p>
            <a:r>
              <a:rPr lang="en-US" sz="2200" dirty="0"/>
              <a:t>After a philosopher is done eating, all his forks become dirty. If another philosopher had previously requested one of the forks, he cleans the fork and sends it</a:t>
            </a:r>
            <a:r>
              <a:rPr lang="en-US" sz="2200" dirty="0" smtClean="0"/>
              <a:t>.</a:t>
            </a:r>
            <a:endParaRPr lang="en-US" sz="2200" dirty="0"/>
          </a:p>
        </p:txBody>
      </p:sp>
    </p:spTree>
    <p:extLst>
      <p:ext uri="{BB962C8B-B14F-4D97-AF65-F5344CB8AC3E}">
        <p14:creationId xmlns:p14="http://schemas.microsoft.com/office/powerpoint/2010/main" val="213140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idx="1"/>
          </p:nvPr>
        </p:nvSpPr>
        <p:spPr>
          <a:xfrm>
            <a:off x="457200" y="1847891"/>
            <a:ext cx="8229600" cy="4820195"/>
          </a:xfrm>
        </p:spPr>
        <p:txBody>
          <a:bodyPr>
            <a:normAutofit lnSpcReduction="10000"/>
          </a:bodyPr>
          <a:lstStyle/>
          <a:p>
            <a:r>
              <a:rPr lang="en-US" dirty="0" smtClean="0"/>
              <a:t>Mutual Exclusion</a:t>
            </a:r>
          </a:p>
          <a:p>
            <a:pPr lvl="1"/>
            <a:r>
              <a:rPr lang="en-US" dirty="0" smtClean="0"/>
              <a:t>Requirement that when one process is accessing a critical section, no other process may do so</a:t>
            </a:r>
          </a:p>
          <a:p>
            <a:r>
              <a:rPr lang="en-US" dirty="0" smtClean="0"/>
              <a:t>Race Condition</a:t>
            </a:r>
          </a:p>
          <a:p>
            <a:pPr lvl="1"/>
            <a:r>
              <a:rPr lang="en-US" dirty="0" smtClean="0"/>
              <a:t>Multiple processes reading/writing a shared data item where the final condition depends on the order of execution</a:t>
            </a:r>
          </a:p>
          <a:p>
            <a:r>
              <a:rPr lang="en-US" dirty="0" smtClean="0"/>
              <a:t>Starvation</a:t>
            </a:r>
          </a:p>
          <a:p>
            <a:pPr lvl="1"/>
            <a:r>
              <a:rPr lang="en-US" dirty="0" smtClean="0"/>
              <a:t>A runnable process is overlooked indefinitely</a:t>
            </a:r>
          </a:p>
        </p:txBody>
      </p:sp>
    </p:spTree>
    <p:extLst>
      <p:ext uri="{BB962C8B-B14F-4D97-AF65-F5344CB8AC3E}">
        <p14:creationId xmlns:p14="http://schemas.microsoft.com/office/powerpoint/2010/main" val="107136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4822" name="Object 6"/>
          <p:cNvGraphicFramePr>
            <a:graphicFrameLocks noChangeAspect="1"/>
          </p:cNvGraphicFramePr>
          <p:nvPr/>
        </p:nvGraphicFramePr>
        <p:xfrm>
          <a:off x="457200" y="609600"/>
          <a:ext cx="7175500" cy="5881273"/>
        </p:xfrm>
        <a:graphic>
          <a:graphicData uri="http://schemas.openxmlformats.org/presentationml/2006/ole">
            <mc:AlternateContent xmlns:mc="http://schemas.openxmlformats.org/markup-compatibility/2006">
              <mc:Choice xmlns:v="urn:schemas-microsoft-com:vml" Requires="v">
                <p:oleObj spid="_x0000_s1044" name="Document" r:id="rId4" imgW="6121400" imgH="5016500" progId="Word.Document.12">
                  <p:embed/>
                </p:oleObj>
              </mc:Choice>
              <mc:Fallback>
                <p:oleObj name="Document" r:id="rId4" imgW="6121400" imgH="5016500"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09600"/>
                        <a:ext cx="7175500" cy="588127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30" name="TextBox 29"/>
          <p:cNvSpPr txBox="1"/>
          <p:nvPr/>
        </p:nvSpPr>
        <p:spPr>
          <a:xfrm>
            <a:off x="381000" y="609600"/>
            <a:ext cx="7391400" cy="228600"/>
          </a:xfrm>
          <a:prstGeom prst="rect">
            <a:avLst/>
          </a:prstGeom>
          <a:blipFill rotWithShape="1">
            <a:blip r:embed="rId6"/>
            <a:tile tx="0" ty="0" sx="100000" sy="100000" flip="none" algn="tl"/>
          </a:blipFill>
        </p:spPr>
        <p:txBody>
          <a:bodyPr wrap="square" rtlCol="0">
            <a:spAutoFit/>
          </a:bodyPr>
          <a:lstStyle/>
          <a:p>
            <a:endParaRPr lang="en-US" dirty="0"/>
          </a:p>
        </p:txBody>
      </p:sp>
      <p:sp>
        <p:nvSpPr>
          <p:cNvPr id="14" name="Rectangle 13"/>
          <p:cNvSpPr/>
          <p:nvPr/>
        </p:nvSpPr>
        <p:spPr>
          <a:xfrm>
            <a:off x="7620000" y="2209800"/>
            <a:ext cx="1295400" cy="1723549"/>
          </a:xfrm>
          <a:prstGeom prst="rect">
            <a:avLst/>
          </a:prstGeom>
        </p:spPr>
        <p:txBody>
          <a:bodyPr wrap="square">
            <a:spAutoFit/>
          </a:bodyPr>
          <a:lstStyle/>
          <a:p>
            <a:pPr algn="ctr"/>
            <a:r>
              <a:rPr lang="en-US" b="1" dirty="0" smtClean="0">
                <a:latin typeface="+mn-lt"/>
              </a:rPr>
              <a:t>Table 5.1   </a:t>
            </a:r>
          </a:p>
          <a:p>
            <a:pPr algn="ctr"/>
            <a:endParaRPr lang="en-US" b="1" dirty="0" smtClean="0">
              <a:latin typeface="+mn-lt"/>
            </a:endParaRPr>
          </a:p>
          <a:p>
            <a:pPr algn="ctr"/>
            <a:r>
              <a:rPr lang="en-US" sz="1400" b="1" dirty="0" smtClean="0">
                <a:latin typeface="+mn-lt"/>
              </a:rPr>
              <a:t>Some Key Terms Related </a:t>
            </a:r>
          </a:p>
          <a:p>
            <a:pPr algn="ctr"/>
            <a:r>
              <a:rPr lang="en-US" sz="1400" b="1" dirty="0" smtClean="0">
                <a:latin typeface="+mn-lt"/>
              </a:rPr>
              <a:t>to Concurrency </a:t>
            </a:r>
            <a:endParaRPr lang="en-US" sz="1400" b="1" dirty="0">
              <a:latin typeface="+mn-lt"/>
            </a:endParaRPr>
          </a:p>
        </p:txBody>
      </p:sp>
    </p:spTree>
    <p:extLst>
      <p:ext uri="{BB962C8B-B14F-4D97-AF65-F5344CB8AC3E}">
        <p14:creationId xmlns:p14="http://schemas.microsoft.com/office/powerpoint/2010/main" val="39494414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Mutual Exclusion</a:t>
            </a:r>
            <a:endParaRPr lang="en-US" dirty="0"/>
          </a:p>
        </p:txBody>
      </p:sp>
      <p:sp>
        <p:nvSpPr>
          <p:cNvPr id="6" name="Content Placeholder 5"/>
          <p:cNvSpPr>
            <a:spLocks noGrp="1"/>
          </p:cNvSpPr>
          <p:nvPr>
            <p:ph idx="1"/>
          </p:nvPr>
        </p:nvSpPr>
        <p:spPr>
          <a:xfrm>
            <a:off x="457200" y="4571050"/>
            <a:ext cx="8229600" cy="1760432"/>
          </a:xfrm>
        </p:spPr>
        <p:txBody>
          <a:bodyPr/>
          <a:lstStyle/>
          <a:p>
            <a:r>
              <a:rPr lang="en-US" dirty="0" smtClean="0"/>
              <a:t>Hardware Support</a:t>
            </a:r>
          </a:p>
          <a:p>
            <a:pPr lvl="1"/>
            <a:r>
              <a:rPr lang="en-US" dirty="0" smtClean="0"/>
              <a:t>Uniprocessor interrupt disabling</a:t>
            </a:r>
          </a:p>
          <a:p>
            <a:pPr lvl="1"/>
            <a:r>
              <a:rPr lang="en-US" dirty="0" smtClean="0"/>
              <a:t>Multiprocessor…</a:t>
            </a:r>
            <a:endParaRPr lang="en-US" dirty="0"/>
          </a:p>
        </p:txBody>
      </p:sp>
      <p:pic>
        <p:nvPicPr>
          <p:cNvPr id="7" name="Picture 6"/>
          <p:cNvPicPr>
            <a:picLocks noChangeAspect="1"/>
          </p:cNvPicPr>
          <p:nvPr/>
        </p:nvPicPr>
        <p:blipFill rotWithShape="1">
          <a:blip r:embed="rId2"/>
          <a:srcRect r="40997" b="8494"/>
          <a:stretch/>
        </p:blipFill>
        <p:spPr>
          <a:xfrm>
            <a:off x="752083" y="1665329"/>
            <a:ext cx="7639834" cy="2642937"/>
          </a:xfrm>
          <a:prstGeom prst="rect">
            <a:avLst/>
          </a:prstGeom>
        </p:spPr>
      </p:pic>
    </p:spTree>
    <p:extLst>
      <p:ext uri="{BB962C8B-B14F-4D97-AF65-F5344CB8AC3E}">
        <p14:creationId xmlns:p14="http://schemas.microsoft.com/office/powerpoint/2010/main" val="2427516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endParaRPr lang="en-NZ"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419600"/>
          </a:xfrm>
        </p:spPr>
        <p:txBody>
          <a:bodyPr>
            <a:noAutofit/>
          </a:bodyPr>
          <a:lstStyle/>
          <a:p>
            <a:r>
              <a:rPr lang="en-NZ" sz="3600" dirty="0" smtClean="0"/>
              <a:t>Compare &amp; Swap </a:t>
            </a:r>
            <a:r>
              <a:rPr lang="en-NZ" sz="3600" dirty="0" smtClean="0"/>
              <a:t>Instruction </a:t>
            </a:r>
          </a:p>
          <a:p>
            <a:pPr lvl="1"/>
            <a:r>
              <a:rPr lang="en-NZ" sz="2800" dirty="0" smtClean="0"/>
              <a:t>also called a “compare and exchange instruction”</a:t>
            </a:r>
          </a:p>
          <a:p>
            <a:pPr lvl="1"/>
            <a:r>
              <a:rPr lang="en-NZ" sz="2800" dirty="0" smtClean="0"/>
              <a:t>a </a:t>
            </a:r>
            <a:r>
              <a:rPr lang="en-NZ" sz="2800" b="1" dirty="0" smtClean="0"/>
              <a:t>compare </a:t>
            </a:r>
            <a:r>
              <a:rPr lang="en-NZ" sz="2800" dirty="0" smtClean="0"/>
              <a:t>is made between a memory value and a test value</a:t>
            </a:r>
          </a:p>
          <a:p>
            <a:pPr lvl="1"/>
            <a:r>
              <a:rPr lang="en-NZ" sz="2800" dirty="0" smtClean="0"/>
              <a:t>if the values are the same a </a:t>
            </a:r>
            <a:r>
              <a:rPr lang="en-NZ" sz="2800" b="1" dirty="0" smtClean="0"/>
              <a:t>swap </a:t>
            </a:r>
            <a:r>
              <a:rPr lang="en-NZ" sz="2800" dirty="0" smtClean="0"/>
              <a:t>occurs</a:t>
            </a:r>
          </a:p>
          <a:p>
            <a:pPr lvl="1"/>
            <a:r>
              <a:rPr lang="en-NZ" sz="2800" dirty="0" smtClean="0"/>
              <a:t>carried out atomically</a:t>
            </a:r>
          </a:p>
        </p:txBody>
      </p:sp>
    </p:spTree>
    <p:extLst>
      <p:ext uri="{BB962C8B-B14F-4D97-AF65-F5344CB8AC3E}">
        <p14:creationId xmlns:p14="http://schemas.microsoft.com/office/powerpoint/2010/main" val="2945094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1639907"/>
            <a:ext cx="9235666" cy="3750240"/>
          </a:xfrm>
          <a:prstGeom prst="rect">
            <a:avLst/>
          </a:prstGeom>
        </p:spPr>
      </p:pic>
      <p:sp>
        <p:nvSpPr>
          <p:cNvPr id="9" name="TextBox 8"/>
          <p:cNvSpPr txBox="1"/>
          <p:nvPr/>
        </p:nvSpPr>
        <p:spPr>
          <a:xfrm>
            <a:off x="0" y="5715000"/>
            <a:ext cx="8534400" cy="369332"/>
          </a:xfrm>
          <a:prstGeom prst="rect">
            <a:avLst/>
          </a:prstGeom>
          <a:noFill/>
        </p:spPr>
        <p:txBody>
          <a:bodyPr wrap="square" rtlCol="0">
            <a:spAutoFit/>
          </a:bodyPr>
          <a:lstStyle/>
          <a:p>
            <a:pPr algn="ctr"/>
            <a:r>
              <a:rPr lang="en-US" b="1" dirty="0" smtClean="0">
                <a:latin typeface="+mn-lt"/>
              </a:rPr>
              <a:t>(a) Compare and swap instruction               	(</a:t>
            </a:r>
            <a:r>
              <a:rPr lang="en-US" b="1" dirty="0" err="1" smtClean="0">
                <a:latin typeface="+mn-lt"/>
              </a:rPr>
              <a:t>b</a:t>
            </a:r>
            <a:r>
              <a:rPr lang="en-US" b="1" dirty="0" smtClean="0">
                <a:latin typeface="+mn-lt"/>
              </a:rPr>
              <a:t>) Exchange instruction </a:t>
            </a:r>
            <a:endParaRPr lang="en-US" b="1" dirty="0">
              <a:latin typeface="+mn-lt"/>
            </a:endParaRPr>
          </a:p>
        </p:txBody>
      </p:sp>
      <p:sp>
        <p:nvSpPr>
          <p:cNvPr id="10" name="TextBox 9"/>
          <p:cNvSpPr txBox="1"/>
          <p:nvPr/>
        </p:nvSpPr>
        <p:spPr>
          <a:xfrm>
            <a:off x="381000" y="685800"/>
            <a:ext cx="8458200" cy="954107"/>
          </a:xfrm>
          <a:prstGeom prst="rect">
            <a:avLst/>
          </a:prstGeom>
          <a:noFill/>
        </p:spPr>
        <p:txBody>
          <a:bodyPr wrap="square" rtlCol="0">
            <a:spAutoFit/>
          </a:bodyPr>
          <a:lstStyle/>
          <a:p>
            <a:pPr algn="ctr"/>
            <a:r>
              <a:rPr lang="en-US" sz="2800" b="1" dirty="0" smtClean="0">
                <a:latin typeface="+mn-lt"/>
              </a:rPr>
              <a:t>Figure 5.2   </a:t>
            </a:r>
          </a:p>
          <a:p>
            <a:pPr algn="ctr"/>
            <a:r>
              <a:rPr lang="en-US" sz="2800" b="1" dirty="0" smtClean="0">
                <a:latin typeface="+mn-lt"/>
              </a:rPr>
              <a:t>Hardware Support for Mutual Exclusion </a:t>
            </a:r>
            <a:endParaRPr lang="en-US" sz="2800" b="1" dirty="0">
              <a:latin typeface="+mn-lt"/>
            </a:endParaRPr>
          </a:p>
        </p:txBody>
      </p:sp>
    </p:spTree>
    <p:extLst>
      <p:ext uri="{BB962C8B-B14F-4D97-AF65-F5344CB8AC3E}">
        <p14:creationId xmlns:p14="http://schemas.microsoft.com/office/powerpoint/2010/main" val="2235265727"/>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c1d84c9f-e1d7-497f-924c-f557b6e4713e"/>
  <p:tag name="TPVERSION" val="6"/>
  <p:tag name="TPFULLVERSION" val="6.2.1.5"/>
  <p:tag name="PPTVERSION" val="15"/>
  <p:tag name="TPOS" val="2"/>
  <p:tag name="TPLASTSAVEVERSION" val="6.2 PC"/>
</p:tagLst>
</file>

<file path=ppt/tags/tag2.xml><?xml version="1.0" encoding="utf-8"?>
<p:tagLst xmlns:a="http://schemas.openxmlformats.org/drawingml/2006/main" xmlns:r="http://schemas.openxmlformats.org/officeDocument/2006/relationships" xmlns:p="http://schemas.openxmlformats.org/presentationml/2006/main">
  <p:tag name="TYPE" val="MultiChoiceSlide"/>
  <p:tag name="RESULTS" val="Is this P/C thread safe for multiple consumers?[;crlf;]29[;]31[;]29[;]False[;]9[;][;crlf;]1.6551724137931[;]1[;]0.755479389662298[;]0.570749108204518[;crlf;]15[;]-1[;]Yes1[;]Yes[;][;crlf;]9[;]1[;]No2[;]No[;][;crlf;]5[;]-1[;]Not sure3[;]Not sure[;]"/>
  <p:tag name="HASRESULTS" val="True"/>
  <p:tag name="LIVECHARTING" val="False"/>
  <p:tag name="TPQUESTIONXML" val="﻿&lt;?xml version=&quot;1.0&quot; encoding=&quot;utf-8&quot;?&gt;&#10;&lt;questionlist&gt;&#10;    &lt;properties&gt;&#10;        &lt;guid&gt;D750418F69304A5D86CC469D9A033302&lt;/guid&gt;&#10;        &lt;description /&gt;&#10;        &lt;date&gt;9/16/2015 11:56:54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AAD880B4E4F24C4B8C1D2BC49FD11A4E&lt;/guid&gt;&#10;            &lt;repollguid&gt;FAD03EE9225644E886E94783512C352C&lt;/repollguid&gt;&#10;            &lt;sourceid&gt;7AA86F435D4C4F9BAC392D18178E74CF&lt;/sourceid&gt;&#10;            &lt;questiontext&gt;Is this P/C thread safe for multiple consumers?&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973E6F0F64DD4913B0953AC54BF43C09&lt;/guid&gt;&#10;                    &lt;answertext&gt;Yes&lt;/answertext&gt;&#10;                    &lt;valuetype&gt;-1&lt;/valuetype&gt;&#10;                &lt;/answer&gt;&#10;                &lt;answer&gt;&#10;                    &lt;guid&gt;2E753B4EECAA4FB7ACF2F2A0F347A728&lt;/guid&gt;&#10;                    &lt;answertext&gt;No&lt;/answertext&gt;&#10;                    &lt;valuetype&gt;1&lt;/valuetype&gt;&#10;                &lt;/answer&gt;&#10;                &lt;answer&gt;&#10;                    &lt;guid&gt;00F2CBCDD5AC43F1BE6EF6B9FC971E55&lt;/guid&gt;&#10;                    &lt;answertext&gt;Not sur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AUTOOPENPOLL" val="True"/>
  <p:tag name="AUTOFORMATCHART" val="True"/>
</p:tagLst>
</file>

<file path=ppt/tags/tag3.xml><?xml version="1.0" encoding="utf-8"?>
<p:tagLst xmlns:a="http://schemas.openxmlformats.org/drawingml/2006/main" xmlns:r="http://schemas.openxmlformats.org/officeDocument/2006/relationships" xmlns:p="http://schemas.openxmlformats.org/presentationml/2006/main">
  <p:tag name="TYPE" val="0"/>
  <p:tag name="LABELFORMAT" val="0"/>
  <p:tag name="NUMBERFORMAT" val="0"/>
  <p:tag name="DEFINEDCOLORS" val="3,6,10,45,32,50,13,4,9,55,1"/>
  <p:tag name="COLORTYPE" val="SCHEME"/>
</p:tagLst>
</file>

<file path=ppt/tags/tag4.xml><?xml version="1.0" encoding="utf-8"?>
<p:tagLst xmlns:a="http://schemas.openxmlformats.org/drawingml/2006/main" xmlns:r="http://schemas.openxmlformats.org/officeDocument/2006/relationships" xmlns:p="http://schemas.openxmlformats.org/presentationml/2006/main">
  <p:tag name="ZEROBASED" val="False"/>
</p:tagLst>
</file>

<file path=ppt/tags/tag5.xml><?xml version="1.0" encoding="utf-8"?>
<p:tagLst xmlns:a="http://schemas.openxmlformats.org/drawingml/2006/main" xmlns:r="http://schemas.openxmlformats.org/officeDocument/2006/relationships" xmlns:p="http://schemas.openxmlformats.org/presentationml/2006/main">
  <p:tag name="TYPE" val="MultiChoiceSlide"/>
  <p:tag name="RESULTS" val="Is this P/C thread safe for multiple consumers?[;crlf;]28[;]31[;]28[;]False[;]23[;][;crlf;]1.25[;]1[;]0.57476703355111[;]0.330357142857143[;crlf;]23[;]1[;]Yes1[;]Yes[;][;crlf;]3[;]-1[;]No2[;]No[;][;crlf;]2[;]-1[;]Not sure3[;]Not sure[;]"/>
  <p:tag name="HASRESULTS" val="True"/>
  <p:tag name="LIVECHARTING" val="False"/>
  <p:tag name="TPQUESTIONXML" val="﻿&lt;?xml version=&quot;1.0&quot; encoding=&quot;utf-8&quot;?&gt;&#10;&lt;questionlist&gt;&#10;    &lt;properties&gt;&#10;        &lt;guid&gt;D750418F69304A5D86CC469D9A033302&lt;/guid&gt;&#10;        &lt;description /&gt;&#10;        &lt;date&gt;9/16/2015 11:56:54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5B116E4CC094400B7EAE2973C3748CD&lt;/guid&gt;&#10;            &lt;repollguid&gt;FAD03EE9225644E886E94783512C352C&lt;/repollguid&gt;&#10;            &lt;sourceid&gt;7AA86F435D4C4F9BAC392D18178E74CF&lt;/sourceid&gt;&#10;            &lt;questiontext&gt;Is this P/C thread safe for multiple consumers?&lt;/questiontext&gt;&#10;            &lt;showresults&gt;True&lt;/showresults&gt;&#10;            &lt;responsegrid&gt;0&lt;/responsegrid&gt;&#10;            &lt;countdowntimer&gt;False&lt;/countdowntimer&gt;&#10;            &lt;countdowntime&gt;30&lt;/countdowntime&gt;&#10;            &lt;correctvalue&gt;2&lt;/correctvalue&gt;&#10;            &lt;incorrectvalue&gt;1&lt;/incorrectvalue&gt;&#10;            &lt;responselimit&gt;1&lt;/responselimit&gt;&#10;            &lt;bulletstyle&gt;2&lt;/bulletstyle&gt;&#10;            &lt;answers&gt;&#10;                &lt;answer&gt;&#10;                    &lt;guid&gt;973E6F0F64DD4913B0953AC54BF43C09&lt;/guid&gt;&#10;                    &lt;answertext&gt;Yes&lt;/answertext&gt;&#10;                    &lt;valuetype&gt;1&lt;/valuetype&gt;&#10;                &lt;/answer&gt;&#10;                &lt;answer&gt;&#10;                    &lt;guid&gt;2E753B4EECAA4FB7ACF2F2A0F347A728&lt;/guid&gt;&#10;                    &lt;answertext&gt;No&lt;/answertext&gt;&#10;                    &lt;valuetype&gt;-1&lt;/valuetype&gt;&#10;                &lt;/answer&gt;&#10;                &lt;answer&gt;&#10;                    &lt;guid&gt;00F2CBCDD5AC43F1BE6EF6B9FC971E55&lt;/guid&gt;&#10;                    &lt;answertext&gt;Not sure&lt;/answertext&gt;&#10;                    &lt;valuetype&gt;-1&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AUTOOPENPOLL" val="True"/>
  <p:tag name="AUTOFORMATCHART" val="True"/>
</p:tagLst>
</file>

<file path=ppt/tags/tag6.xml><?xml version="1.0" encoding="utf-8"?>
<p:tagLst xmlns:a="http://schemas.openxmlformats.org/drawingml/2006/main" xmlns:r="http://schemas.openxmlformats.org/officeDocument/2006/relationships" xmlns:p="http://schemas.openxmlformats.org/presentationml/2006/main">
  <p:tag name="TYPE" val="0"/>
  <p:tag name="LABELFORMAT" val="0"/>
  <p:tag name="NUMBERFORMAT" val="0"/>
  <p:tag name="DEFINEDCOLORS" val="3,6,10,45,32,50,13,4,9,55,1"/>
  <p:tag name="COLORTYPE" val="SCHEME"/>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4887</TotalTime>
  <Words>6783</Words>
  <Application>Microsoft Macintosh PowerPoint</Application>
  <PresentationFormat>On-screen Show (4:3)</PresentationFormat>
  <Paragraphs>459</Paragraphs>
  <Slides>44</Slides>
  <Notes>35</Notes>
  <HiddenSlides>5</HiddenSlides>
  <MMClips>0</MMClips>
  <ScaleCrop>false</ScaleCrop>
  <HeadingPairs>
    <vt:vector size="10" baseType="variant">
      <vt:variant>
        <vt:lpstr>Fonts Used</vt:lpstr>
      </vt:variant>
      <vt:variant>
        <vt:i4>3</vt:i4>
      </vt:variant>
      <vt:variant>
        <vt:lpstr>Theme</vt:lpstr>
      </vt:variant>
      <vt:variant>
        <vt:i4>1</vt:i4>
      </vt:variant>
      <vt:variant>
        <vt:lpstr>Links</vt:lpstr>
      </vt:variant>
      <vt:variant>
        <vt:i4>2</vt:i4>
      </vt:variant>
      <vt:variant>
        <vt:lpstr>Embedded OLE Servers</vt:lpstr>
      </vt:variant>
      <vt:variant>
        <vt:i4>1</vt:i4>
      </vt:variant>
      <vt:variant>
        <vt:lpstr>Slide Titles</vt:lpstr>
      </vt:variant>
      <vt:variant>
        <vt:i4>44</vt:i4>
      </vt:variant>
    </vt:vector>
  </HeadingPairs>
  <TitlesOfParts>
    <vt:vector size="51" baseType="lpstr">
      <vt:lpstr>Calibri</vt:lpstr>
      <vt:lpstr>Wingdings</vt:lpstr>
      <vt:lpstr>Arial</vt:lpstr>
      <vt:lpstr>Office Theme</vt:lpstr>
      <vt:lpstr>mclaughlinkl:Desktop:Stallings%20Books:OS8e:OS8e-Figures:05-Concurrency-1:VerticalFigures.doc!OLE_LINK5</vt:lpstr>
      <vt:lpstr>mclaughlinkl:Desktop:Stallings%20Books:OS8e:OS8e-Figures:05-Concurrency-1:VerticalFigures.doc!OLE_LINK7</vt:lpstr>
      <vt:lpstr>Document</vt:lpstr>
      <vt:lpstr>PowerPoint Presentation</vt:lpstr>
      <vt:lpstr>Concurrency (Multiple Contexts)</vt:lpstr>
      <vt:lpstr>The Challenge …</vt:lpstr>
      <vt:lpstr>Key Terms</vt:lpstr>
      <vt:lpstr>Key Terms</vt:lpstr>
      <vt:lpstr>PowerPoint Presentation</vt:lpstr>
      <vt:lpstr>Mutual Exclusion</vt:lpstr>
      <vt:lpstr>Mutual Exclusion:  Hardware Support</vt:lpstr>
      <vt:lpstr>PowerPoint Presentation</vt:lpstr>
      <vt:lpstr>Special Machine Instruction: Advantages</vt:lpstr>
      <vt:lpstr>Special Machine Instruction: Disadvantages</vt:lpstr>
      <vt:lpstr>Semaphore</vt:lpstr>
      <vt:lpstr>PowerPoint Presentation</vt:lpstr>
      <vt:lpstr>PowerPoint Presentation</vt:lpstr>
      <vt:lpstr>Semaphores</vt:lpstr>
      <vt:lpstr>PowerPoint Presentation</vt:lpstr>
      <vt:lpstr>PowerPoint Presentation</vt:lpstr>
      <vt:lpstr>PowerPoint Presentation</vt:lpstr>
      <vt:lpstr>PowerPoint Presentation</vt:lpstr>
      <vt:lpstr>PowerPoint Presentation</vt:lpstr>
      <vt:lpstr>PowerPoint Presentation</vt:lpstr>
      <vt:lpstr>Monitors</vt:lpstr>
      <vt:lpstr>Monitor Characteristics</vt:lpstr>
      <vt:lpstr>PowerPoint Presentation</vt:lpstr>
      <vt:lpstr>Monitors (software-like-semaphores)</vt:lpstr>
      <vt:lpstr>Monitors (software-like-semaphores)</vt:lpstr>
      <vt:lpstr>PowerPoint Presentation</vt:lpstr>
      <vt:lpstr>PowerPoint Presentation</vt:lpstr>
      <vt:lpstr>Message Passing</vt:lpstr>
      <vt:lpstr>Direct Addressing</vt:lpstr>
      <vt:lpstr>Indirect Addressing</vt:lpstr>
      <vt:lpstr>PowerPoint Presentation</vt:lpstr>
      <vt:lpstr>PowerPoint Presentation</vt:lpstr>
      <vt:lpstr>Is this P/C thread safe for multiple consumers?</vt:lpstr>
      <vt:lpstr>Is this P/C thread safe for multiple consumers?</vt:lpstr>
      <vt:lpstr>Thread-safe P/C model</vt:lpstr>
      <vt:lpstr>NOT thread-safe for multiple consumers</vt:lpstr>
      <vt:lpstr>P/C Binary Semaphore Solution</vt:lpstr>
      <vt:lpstr>Readers/Writers Problem</vt:lpstr>
      <vt:lpstr>PowerPoint Presentation</vt:lpstr>
      <vt:lpstr>Dining Philosophers Problem</vt:lpstr>
      <vt:lpstr>PowerPoint Presentation</vt:lpstr>
      <vt:lpstr>Dining philosopher solutions</vt:lpstr>
      <vt:lpstr>Chandy/Misra message passing  dining philosophers solution</vt:lpstr>
    </vt:vector>
  </TitlesOfParts>
  <Company>Missouri University of Science and Technology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 Miner</dc:creator>
  <cp:lastModifiedBy>Mike Gosnell</cp:lastModifiedBy>
  <cp:revision>66</cp:revision>
  <dcterms:created xsi:type="dcterms:W3CDTF">2011-01-20T20:51:22Z</dcterms:created>
  <dcterms:modified xsi:type="dcterms:W3CDTF">2017-05-19T01:54:04Z</dcterms:modified>
</cp:coreProperties>
</file>